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8" r:id="rId4"/>
  </p:sldMasterIdLst>
  <p:notesMasterIdLst>
    <p:notesMasterId r:id="rId22"/>
  </p:notesMasterIdLst>
  <p:handoutMasterIdLst>
    <p:handoutMasterId r:id="rId23"/>
  </p:handoutMasterIdLst>
  <p:sldIdLst>
    <p:sldId id="268" r:id="rId5"/>
    <p:sldId id="1156" r:id="rId6"/>
    <p:sldId id="1145" r:id="rId7"/>
    <p:sldId id="499" r:id="rId8"/>
    <p:sldId id="500" r:id="rId9"/>
    <p:sldId id="501" r:id="rId10"/>
    <p:sldId id="1147" r:id="rId11"/>
    <p:sldId id="1154" r:id="rId12"/>
    <p:sldId id="1148" r:id="rId13"/>
    <p:sldId id="1149" r:id="rId14"/>
    <p:sldId id="1150" r:id="rId15"/>
    <p:sldId id="1157" r:id="rId16"/>
    <p:sldId id="1153" r:id="rId17"/>
    <p:sldId id="618" r:id="rId18"/>
    <p:sldId id="1155" r:id="rId19"/>
    <p:sldId id="1151" r:id="rId20"/>
    <p:sldId id="272" r:id="rId21"/>
  </p:sldIdLst>
  <p:sldSz cx="9144000" cy="5143500" type="screen16x9"/>
  <p:notesSz cx="6845300" cy="9982200"/>
  <p:embeddedFontLst>
    <p:embeddedFont>
      <p:font typeface="MarkOT" panose="020B0504020101010102" pitchFamily="34" charset="77"/>
      <p:regular r:id="rId24"/>
    </p:embeddedFont>
    <p:embeddedFont>
      <p:font typeface="MarkOT-ExtraLight" panose="020B0404020101010102" pitchFamily="34" charset="77"/>
      <p:regular r:id="rId2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 userDrawn="1">
          <p15:clr>
            <a:srgbClr val="A4A3A4"/>
          </p15:clr>
        </p15:guide>
        <p15:guide id="2" orient="horz" pos="2936">
          <p15:clr>
            <a:srgbClr val="A4A3A4"/>
          </p15:clr>
        </p15:guide>
        <p15:guide id="4" orient="horz" pos="191" userDrawn="1">
          <p15:clr>
            <a:srgbClr val="A4A3A4"/>
          </p15:clr>
        </p15:guide>
        <p15:guide id="6" orient="horz" pos="3140" userDrawn="1">
          <p15:clr>
            <a:srgbClr val="A4A3A4"/>
          </p15:clr>
        </p15:guide>
        <p15:guide id="7" orient="horz" pos="1711" userDrawn="1">
          <p15:clr>
            <a:srgbClr val="A4A3A4"/>
          </p15:clr>
        </p15:guide>
        <p15:guide id="11" pos="884" userDrawn="1">
          <p15:clr>
            <a:srgbClr val="A4A3A4"/>
          </p15:clr>
        </p15:guide>
        <p15:guide id="14" pos="2096">
          <p15:clr>
            <a:srgbClr val="A4A3A4"/>
          </p15:clr>
        </p15:guide>
        <p15:guide id="19" pos="3664">
          <p15:clr>
            <a:srgbClr val="A4A3A4"/>
          </p15:clr>
        </p15:guide>
        <p15:guide id="22" pos="4876" userDrawn="1">
          <p15:clr>
            <a:srgbClr val="A4A3A4"/>
          </p15:clr>
        </p15:guide>
        <p15:guide id="23" pos="5057" userDrawn="1">
          <p15:clr>
            <a:srgbClr val="A4A3A4"/>
          </p15:clr>
        </p15:guide>
        <p15:guide id="24" orient="horz" pos="25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 userDrawn="1">
          <p15:clr>
            <a:srgbClr val="A4A3A4"/>
          </p15:clr>
        </p15:guide>
        <p15:guide id="2" pos="21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B05"/>
    <a:srgbClr val="ADB606"/>
    <a:srgbClr val="0089A9"/>
    <a:srgbClr val="272727"/>
    <a:srgbClr val="59B7CB"/>
    <a:srgbClr val="D3D800"/>
    <a:srgbClr val="9CCFDD"/>
    <a:srgbClr val="C9E5EC"/>
    <a:srgbClr val="EBF5F8"/>
    <a:srgbClr val="D7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E1535-A4B9-9D4E-B86D-9B6644B33370}" v="15" dt="2024-03-13T09:56:58.036"/>
    <p1510:client id="{5F6A59D6-5C8A-C548-894F-B3E2AD697E57}" v="371" dt="2024-03-13T10:55:03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3"/>
  </p:normalViewPr>
  <p:slideViewPr>
    <p:cSldViewPr snapToGrid="0">
      <p:cViewPr varScale="1">
        <p:scale>
          <a:sx n="182" d="100"/>
          <a:sy n="182" d="100"/>
        </p:scale>
        <p:origin x="488" y="168"/>
      </p:cViewPr>
      <p:guideLst>
        <p:guide orient="horz" pos="441"/>
        <p:guide orient="horz" pos="2936"/>
        <p:guide orient="horz" pos="191"/>
        <p:guide orient="horz" pos="3140"/>
        <p:guide orient="horz" pos="1711"/>
        <p:guide pos="884"/>
        <p:guide pos="2096"/>
        <p:guide pos="3664"/>
        <p:guide pos="4876"/>
        <p:guide pos="5057"/>
        <p:guide orient="horz" pos="25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44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lie Beer | MAS Partners" userId="52ae30b5-837f-4a75-bcdd-21c045a7007c" providerId="ADAL" clId="{4C6E1535-A4B9-9D4E-B86D-9B6644B33370}"/>
    <pc:docChg chg="delSld modSld">
      <pc:chgData name="Annelie Beer | MAS Partners" userId="52ae30b5-837f-4a75-bcdd-21c045a7007c" providerId="ADAL" clId="{4C6E1535-A4B9-9D4E-B86D-9B6644B33370}" dt="2024-03-13T09:56:58.036" v="14" actId="2696"/>
      <pc:docMkLst>
        <pc:docMk/>
      </pc:docMkLst>
      <pc:sldChg chg="modAnim">
        <pc:chgData name="Annelie Beer | MAS Partners" userId="52ae30b5-837f-4a75-bcdd-21c045a7007c" providerId="ADAL" clId="{4C6E1535-A4B9-9D4E-B86D-9B6644B33370}" dt="2024-03-13T08:37:18.134" v="13"/>
        <pc:sldMkLst>
          <pc:docMk/>
          <pc:sldMk cId="542242024" sldId="1148"/>
        </pc:sldMkLst>
      </pc:sldChg>
      <pc:sldChg chg="del">
        <pc:chgData name="Annelie Beer | MAS Partners" userId="52ae30b5-837f-4a75-bcdd-21c045a7007c" providerId="ADAL" clId="{4C6E1535-A4B9-9D4E-B86D-9B6644B33370}" dt="2024-03-13T09:56:58.036" v="14" actId="2696"/>
        <pc:sldMkLst>
          <pc:docMk/>
          <pc:sldMk cId="1047473252" sldId="1152"/>
        </pc:sldMkLst>
      </pc:sldChg>
      <pc:sldChg chg="modSp">
        <pc:chgData name="Annelie Beer | MAS Partners" userId="52ae30b5-837f-4a75-bcdd-21c045a7007c" providerId="ADAL" clId="{4C6E1535-A4B9-9D4E-B86D-9B6644B33370}" dt="2024-03-13T08:36:04.491" v="12" actId="6549"/>
        <pc:sldMkLst>
          <pc:docMk/>
          <pc:sldMk cId="1151188522" sldId="1155"/>
        </pc:sldMkLst>
        <pc:spChg chg="mod">
          <ac:chgData name="Annelie Beer | MAS Partners" userId="52ae30b5-837f-4a75-bcdd-21c045a7007c" providerId="ADAL" clId="{4C6E1535-A4B9-9D4E-B86D-9B6644B33370}" dt="2024-03-13T08:36:04.491" v="12" actId="6549"/>
          <ac:spMkLst>
            <pc:docMk/>
            <pc:sldMk cId="1151188522" sldId="1155"/>
            <ac:spMk id="2" creationId="{D457E4B0-6AE6-6BEB-F2FE-3976B5A52423}"/>
          </ac:spMkLst>
        </pc:spChg>
      </pc:sldChg>
    </pc:docChg>
  </pc:docChgLst>
  <pc:docChgLst>
    <pc:chgData name="Markus Adomeit" userId="06489e8c-417b-4dbe-9c27-2b8e051ab075" providerId="ADAL" clId="{5F6A59D6-5C8A-C548-894F-B3E2AD697E57}"/>
    <pc:docChg chg="modSld">
      <pc:chgData name="Markus Adomeit" userId="06489e8c-417b-4dbe-9c27-2b8e051ab075" providerId="ADAL" clId="{5F6A59D6-5C8A-C548-894F-B3E2AD697E57}" dt="2024-03-13T10:55:03.020" v="113"/>
      <pc:docMkLst>
        <pc:docMk/>
      </pc:docMkLst>
      <pc:sldChg chg="modAnim">
        <pc:chgData name="Markus Adomeit" userId="06489e8c-417b-4dbe-9c27-2b8e051ab075" providerId="ADAL" clId="{5F6A59D6-5C8A-C548-894F-B3E2AD697E57}" dt="2024-03-13T10:55:03.020" v="113"/>
        <pc:sldMkLst>
          <pc:docMk/>
          <pc:sldMk cId="2932022360" sldId="499"/>
        </pc:sldMkLst>
      </pc:sldChg>
      <pc:sldChg chg="modAnim">
        <pc:chgData name="Markus Adomeit" userId="06489e8c-417b-4dbe-9c27-2b8e051ab075" providerId="ADAL" clId="{5F6A59D6-5C8A-C548-894F-B3E2AD697E57}" dt="2024-03-13T10:52:59.017" v="112"/>
        <pc:sldMkLst>
          <pc:docMk/>
          <pc:sldMk cId="796228055" sldId="1145"/>
        </pc:sldMkLst>
      </pc:sldChg>
      <pc:sldChg chg="modSp">
        <pc:chgData name="Markus Adomeit" userId="06489e8c-417b-4dbe-9c27-2b8e051ab075" providerId="ADAL" clId="{5F6A59D6-5C8A-C548-894F-B3E2AD697E57}" dt="2024-03-13T09:46:25.108" v="2" actId="207"/>
        <pc:sldMkLst>
          <pc:docMk/>
          <pc:sldMk cId="3477439518" sldId="1154"/>
        </pc:sldMkLst>
        <pc:spChg chg="mod">
          <ac:chgData name="Markus Adomeit" userId="06489e8c-417b-4dbe-9c27-2b8e051ab075" providerId="ADAL" clId="{5F6A59D6-5C8A-C548-894F-B3E2AD697E57}" dt="2024-03-13T09:46:25.108" v="2" actId="207"/>
          <ac:spMkLst>
            <pc:docMk/>
            <pc:sldMk cId="3477439518" sldId="1154"/>
            <ac:spMk id="2" creationId="{754C140C-FBEF-3382-ECAC-6448F742A2C1}"/>
          </ac:spMkLst>
        </pc:spChg>
      </pc:sldChg>
      <pc:sldChg chg="modSp">
        <pc:chgData name="Markus Adomeit" userId="06489e8c-417b-4dbe-9c27-2b8e051ab075" providerId="ADAL" clId="{5F6A59D6-5C8A-C548-894F-B3E2AD697E57}" dt="2024-03-13T09:56:41.854" v="108" actId="113"/>
        <pc:sldMkLst>
          <pc:docMk/>
          <pc:sldMk cId="1151188522" sldId="1155"/>
        </pc:sldMkLst>
        <pc:spChg chg="mod">
          <ac:chgData name="Markus Adomeit" userId="06489e8c-417b-4dbe-9c27-2b8e051ab075" providerId="ADAL" clId="{5F6A59D6-5C8A-C548-894F-B3E2AD697E57}" dt="2024-03-13T09:56:41.854" v="108" actId="113"/>
          <ac:spMkLst>
            <pc:docMk/>
            <pc:sldMk cId="1151188522" sldId="1155"/>
            <ac:spMk id="2" creationId="{D457E4B0-6AE6-6BEB-F2FE-3976B5A52423}"/>
          </ac:spMkLst>
        </pc:spChg>
      </pc:sldChg>
      <pc:sldChg chg="modSp mod">
        <pc:chgData name="Markus Adomeit" userId="06489e8c-417b-4dbe-9c27-2b8e051ab075" providerId="ADAL" clId="{5F6A59D6-5C8A-C548-894F-B3E2AD697E57}" dt="2024-03-13T10:30:49.436" v="111" actId="14100"/>
        <pc:sldMkLst>
          <pc:docMk/>
          <pc:sldMk cId="3526942651" sldId="1156"/>
        </pc:sldMkLst>
        <pc:spChg chg="mod">
          <ac:chgData name="Markus Adomeit" userId="06489e8c-417b-4dbe-9c27-2b8e051ab075" providerId="ADAL" clId="{5F6A59D6-5C8A-C548-894F-B3E2AD697E57}" dt="2024-03-13T08:14:23.597" v="1" actId="1076"/>
          <ac:spMkLst>
            <pc:docMk/>
            <pc:sldMk cId="3526942651" sldId="1156"/>
            <ac:spMk id="6" creationId="{E83F4004-84E9-A225-3CAC-9D393EBE7F46}"/>
          </ac:spMkLst>
        </pc:spChg>
        <pc:spChg chg="mod">
          <ac:chgData name="Markus Adomeit" userId="06489e8c-417b-4dbe-9c27-2b8e051ab075" providerId="ADAL" clId="{5F6A59D6-5C8A-C548-894F-B3E2AD697E57}" dt="2024-03-13T10:30:49.436" v="111" actId="14100"/>
          <ac:spMkLst>
            <pc:docMk/>
            <pc:sldMk cId="3526942651" sldId="1156"/>
            <ac:spMk id="8" creationId="{E1013249-9E6A-0A1F-9127-A7F10394C49E}"/>
          </ac:spMkLst>
        </pc:spChg>
      </pc:sldChg>
      <pc:sldChg chg="modSp mod modAnim">
        <pc:chgData name="Markus Adomeit" userId="06489e8c-417b-4dbe-9c27-2b8e051ab075" providerId="ADAL" clId="{5F6A59D6-5C8A-C548-894F-B3E2AD697E57}" dt="2024-03-13T09:52:57.984" v="106" actId="20577"/>
        <pc:sldMkLst>
          <pc:docMk/>
          <pc:sldMk cId="2730091194" sldId="1157"/>
        </pc:sldMkLst>
        <pc:spChg chg="mod">
          <ac:chgData name="Markus Adomeit" userId="06489e8c-417b-4dbe-9c27-2b8e051ab075" providerId="ADAL" clId="{5F6A59D6-5C8A-C548-894F-B3E2AD697E57}" dt="2024-03-13T09:52:57.984" v="106" actId="20577"/>
          <ac:spMkLst>
            <pc:docMk/>
            <pc:sldMk cId="2730091194" sldId="1157"/>
            <ac:spMk id="2" creationId="{69A72DC2-556E-A4E0-48CE-DD373E070A6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/fgm.intern\Daten\Archiv\Research\__Produkte\02_rns\07ma\04Vergleich\NS\01Excel\ma%202014%20Radio%20I\rns-ma%202014%20Radio%20I%20(HPS)%20Vergleich%20Sachsen%202014-03-10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7912513520743402E-2"/>
          <c:y val="6.5035370671129702E-2"/>
          <c:w val="0.93609185058764199"/>
          <c:h val="0.88028734907720896"/>
        </c:manualLayout>
      </c:layout>
      <c:lineChart>
        <c:grouping val="standard"/>
        <c:varyColors val="0"/>
        <c:ser>
          <c:idx val="0"/>
          <c:order val="0"/>
          <c:tx>
            <c:strRef>
              <c:f>'Daten GW'!$A$1</c:f>
              <c:strCache>
                <c:ptCount val="1"/>
                <c:pt idx="0">
                  <c:v>ma Radio</c:v>
                </c:pt>
              </c:strCache>
            </c:strRef>
          </c:tx>
          <c:spPr>
            <a:ln>
              <a:solidFill>
                <a:srgbClr val="0089A9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28-6843-98EA-C264C7AAE543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('Daten GW'!$C$9,'Daten GW'!$I$9,'Daten GW'!$O$9,'Daten GW'!$U$9,'Daten GW'!$AA$9,'Daten GW'!$AG$9,'Daten GW'!$AM$9,'Daten GW'!$AS$9,'Daten GW'!$AY$9,'Daten GW'!$BE$9,'Daten GW'!$BK$9,'Daten GW'!$BQ$9,'Daten GW'!$BW$9)</c:f>
                <c:numCache>
                  <c:formatCode>General</c:formatCode>
                  <c:ptCount val="13"/>
                  <c:pt idx="0">
                    <c:v>1.0259577570301799E-2</c:v>
                  </c:pt>
                  <c:pt idx="1">
                    <c:v>9.2381929552049699E-3</c:v>
                  </c:pt>
                  <c:pt idx="2">
                    <c:v>1.00770394933628E-2</c:v>
                  </c:pt>
                  <c:pt idx="3">
                    <c:v>1.1413437533595101E-2</c:v>
                  </c:pt>
                  <c:pt idx="4">
                    <c:v>9.7633160370904394E-3</c:v>
                  </c:pt>
                  <c:pt idx="5">
                    <c:v>1.02881419795934E-2</c:v>
                  </c:pt>
                  <c:pt idx="6">
                    <c:v>1.04738853818878E-2</c:v>
                  </c:pt>
                  <c:pt idx="7">
                    <c:v>1.25422734351066E-2</c:v>
                  </c:pt>
                  <c:pt idx="8">
                    <c:v>1.49965567076728E-2</c:v>
                  </c:pt>
                  <c:pt idx="9">
                    <c:v>1.4910857933123E-2</c:v>
                  </c:pt>
                  <c:pt idx="10">
                    <c:v>1.24791596581354E-2</c:v>
                  </c:pt>
                  <c:pt idx="11">
                    <c:v>1.14522944860473E-2</c:v>
                  </c:pt>
                  <c:pt idx="12">
                    <c:v>1.08714558676821E-2</c:v>
                  </c:pt>
                </c:numCache>
              </c:numRef>
            </c:plus>
            <c:minus>
              <c:numRef>
                <c:f>('Daten GW'!$C$9,'Daten GW'!$I$9,'Daten GW'!$O$9,'Daten GW'!$U$9,'Daten GW'!$AA$9,'Daten GW'!$AG$9,'Daten GW'!$AM$9,'Daten GW'!$AS$9,'Daten GW'!$AY$9,'Daten GW'!$BE$9,'Daten GW'!$BK$9,'Daten GW'!$BQ$9,'Daten GW'!$BW$9)</c:f>
                <c:numCache>
                  <c:formatCode>General</c:formatCode>
                  <c:ptCount val="13"/>
                  <c:pt idx="0">
                    <c:v>1.0259577570301799E-2</c:v>
                  </c:pt>
                  <c:pt idx="1">
                    <c:v>9.2381929552049699E-3</c:v>
                  </c:pt>
                  <c:pt idx="2">
                    <c:v>1.00770394933628E-2</c:v>
                  </c:pt>
                  <c:pt idx="3">
                    <c:v>1.1413437533595101E-2</c:v>
                  </c:pt>
                  <c:pt idx="4">
                    <c:v>9.7633160370904394E-3</c:v>
                  </c:pt>
                  <c:pt idx="5">
                    <c:v>1.02881419795934E-2</c:v>
                  </c:pt>
                  <c:pt idx="6">
                    <c:v>1.04738853818878E-2</c:v>
                  </c:pt>
                  <c:pt idx="7">
                    <c:v>1.25422734351066E-2</c:v>
                  </c:pt>
                  <c:pt idx="8">
                    <c:v>1.49965567076728E-2</c:v>
                  </c:pt>
                  <c:pt idx="9">
                    <c:v>1.4910857933123E-2</c:v>
                  </c:pt>
                  <c:pt idx="10">
                    <c:v>1.24791596581354E-2</c:v>
                  </c:pt>
                  <c:pt idx="11">
                    <c:v>1.14522944860473E-2</c:v>
                  </c:pt>
                  <c:pt idx="12">
                    <c:v>1.08714558676821E-2</c:v>
                  </c:pt>
                </c:numCache>
              </c:numRef>
            </c:minus>
          </c:errBars>
          <c:cat>
            <c:strRef>
              <c:f>('Daten GW'!$B$4,'Daten GW'!$H$4,'Daten GW'!$N$4,'Daten GW'!$T$4,'Daten GW'!$Z$4,'Daten GW'!$AF$4,'Daten GW'!$AL$4,'Daten GW'!$AR$4,'Daten GW'!$AX$4,'Daten GW'!$BD$4,'Daten GW'!$BJ$4,'Daten GW'!$BP$4,'Daten GW'!$BV$4,'Daten GW'!$CB$4)</c:f>
              <c:strCache>
                <c:ptCount val="14"/>
                <c:pt idx="0">
                  <c:v>2007 II</c:v>
                </c:pt>
                <c:pt idx="1">
                  <c:v>2008 I</c:v>
                </c:pt>
                <c:pt idx="2">
                  <c:v>2008 II</c:v>
                </c:pt>
                <c:pt idx="3">
                  <c:v>2009 I</c:v>
                </c:pt>
                <c:pt idx="4">
                  <c:v>2009 II</c:v>
                </c:pt>
                <c:pt idx="5">
                  <c:v>2010 I</c:v>
                </c:pt>
                <c:pt idx="6">
                  <c:v>2010 II</c:v>
                </c:pt>
                <c:pt idx="7">
                  <c:v>2011 I</c:v>
                </c:pt>
                <c:pt idx="8">
                  <c:v>2011 II</c:v>
                </c:pt>
                <c:pt idx="9">
                  <c:v>2012 I</c:v>
                </c:pt>
                <c:pt idx="10">
                  <c:v>2012 II</c:v>
                </c:pt>
                <c:pt idx="11">
                  <c:v>2013 I</c:v>
                </c:pt>
                <c:pt idx="12">
                  <c:v>2013 II</c:v>
                </c:pt>
                <c:pt idx="13">
                  <c:v>2014 I</c:v>
                </c:pt>
              </c:strCache>
            </c:strRef>
          </c:cat>
          <c:val>
            <c:numRef>
              <c:f>('Daten GW'!$B$9,'Daten GW'!$H$9,'Daten GW'!$N$9,'Daten GW'!$T$9,'Daten GW'!$Z$9,'Daten GW'!$AF$9,'Daten GW'!$AL$9,'Daten GW'!$AR$9,'Daten GW'!$AX$9,'Daten GW'!$BD$9,'Daten GW'!$BJ$9,'Daten GW'!$BP$9,'Daten GW'!$BV$9,'Daten GW'!$CB$9)</c:f>
              <c:numCache>
                <c:formatCode>0.0%</c:formatCode>
                <c:ptCount val="14"/>
                <c:pt idx="0">
                  <c:v>3.4000000000000002E-2</c:v>
                </c:pt>
                <c:pt idx="1">
                  <c:v>2.7E-2</c:v>
                </c:pt>
                <c:pt idx="2">
                  <c:v>3.111288392501E-2</c:v>
                </c:pt>
                <c:pt idx="3">
                  <c:v>3.81493506493506E-2</c:v>
                </c:pt>
                <c:pt idx="4">
                  <c:v>2.6326614561908698E-2</c:v>
                </c:pt>
                <c:pt idx="5">
                  <c:v>2.35478806907378E-2</c:v>
                </c:pt>
                <c:pt idx="6">
                  <c:v>3.0830039525691699E-2</c:v>
                </c:pt>
                <c:pt idx="7">
                  <c:v>4.49881610102605E-2</c:v>
                </c:pt>
                <c:pt idx="8">
                  <c:v>6.5008025682183002E-2</c:v>
                </c:pt>
                <c:pt idx="9">
                  <c:v>6.3331988705122993E-2</c:v>
                </c:pt>
                <c:pt idx="10">
                  <c:v>4.3513957307060799E-2</c:v>
                </c:pt>
                <c:pt idx="11">
                  <c:v>4.0131040131040102E-2</c:v>
                </c:pt>
                <c:pt idx="12">
                  <c:v>3.8733860891295303E-2</c:v>
                </c:pt>
                <c:pt idx="13">
                  <c:v>3.7515631513130497E-2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28-6843-98EA-C264C7AAE543}"/>
            </c:ext>
          </c:extLst>
        </c:ser>
        <c:ser>
          <c:idx val="2"/>
          <c:order val="1"/>
          <c:tx>
            <c:strRef>
              <c:f>'Daten GW'!$A$35</c:f>
              <c:strCache>
                <c:ptCount val="1"/>
                <c:pt idx="0">
                  <c:v>rns (niveauangepasst)</c:v>
                </c:pt>
              </c:strCache>
            </c:strRef>
          </c:tx>
          <c:spPr>
            <a:ln>
              <a:solidFill>
                <a:srgbClr val="00395E"/>
              </a:solidFill>
            </a:ln>
          </c:spPr>
          <c:marker>
            <c:symbol val="none"/>
          </c:marker>
          <c:cat>
            <c:strRef>
              <c:f>('Daten GW'!$B$4,'Daten GW'!$H$4,'Daten GW'!$N$4,'Daten GW'!$T$4,'Daten GW'!$Z$4,'Daten GW'!$AF$4,'Daten GW'!$AL$4,'Daten GW'!$AR$4,'Daten GW'!$AX$4,'Daten GW'!$BD$4,'Daten GW'!$BJ$4,'Daten GW'!$BP$4,'Daten GW'!$BV$4,'Daten GW'!$CB$4)</c:f>
              <c:strCache>
                <c:ptCount val="14"/>
                <c:pt idx="0">
                  <c:v>2007 II</c:v>
                </c:pt>
                <c:pt idx="1">
                  <c:v>2008 I</c:v>
                </c:pt>
                <c:pt idx="2">
                  <c:v>2008 II</c:v>
                </c:pt>
                <c:pt idx="3">
                  <c:v>2009 I</c:v>
                </c:pt>
                <c:pt idx="4">
                  <c:v>2009 II</c:v>
                </c:pt>
                <c:pt idx="5">
                  <c:v>2010 I</c:v>
                </c:pt>
                <c:pt idx="6">
                  <c:v>2010 II</c:v>
                </c:pt>
                <c:pt idx="7">
                  <c:v>2011 I</c:v>
                </c:pt>
                <c:pt idx="8">
                  <c:v>2011 II</c:v>
                </c:pt>
                <c:pt idx="9">
                  <c:v>2012 I</c:v>
                </c:pt>
                <c:pt idx="10">
                  <c:v>2012 II</c:v>
                </c:pt>
                <c:pt idx="11">
                  <c:v>2013 I</c:v>
                </c:pt>
                <c:pt idx="12">
                  <c:v>2013 II</c:v>
                </c:pt>
                <c:pt idx="13">
                  <c:v>2014 I</c:v>
                </c:pt>
              </c:strCache>
            </c:strRef>
          </c:cat>
          <c:val>
            <c:numRef>
              <c:f>('Daten GW'!$B$43,'Daten GW'!$H$43,'Daten GW'!$N$43,'Daten GW'!$T$43,'Daten GW'!$Z$43,'Daten GW'!$AF$43,'Daten GW'!$AL$43,'Daten GW'!$AR$43,'Daten GW'!$AX$43,'Daten GW'!$BD$43,'Daten GW'!$BJ$43,'Daten GW'!$BP$43,'Daten GW'!$BV$43,'Daten GW'!$CB$43)</c:f>
              <c:numCache>
                <c:formatCode>0.0%</c:formatCode>
                <c:ptCount val="14"/>
                <c:pt idx="0">
                  <c:v>3.2632193146656802E-2</c:v>
                </c:pt>
                <c:pt idx="1">
                  <c:v>2.8320533983386301E-2</c:v>
                </c:pt>
                <c:pt idx="2">
                  <c:v>2.6040005464887502E-2</c:v>
                </c:pt>
                <c:pt idx="3">
                  <c:v>2.9960427272108799E-2</c:v>
                </c:pt>
                <c:pt idx="4">
                  <c:v>2.5276634799130601E-2</c:v>
                </c:pt>
                <c:pt idx="5">
                  <c:v>2.3976391274581E-2</c:v>
                </c:pt>
                <c:pt idx="6">
                  <c:v>2.98204708242874E-2</c:v>
                </c:pt>
                <c:pt idx="7">
                  <c:v>4.0830137679346797E-2</c:v>
                </c:pt>
                <c:pt idx="8">
                  <c:v>5.8210045059737398E-2</c:v>
                </c:pt>
                <c:pt idx="9">
                  <c:v>6.6541414982451599E-2</c:v>
                </c:pt>
                <c:pt idx="10">
                  <c:v>5.21979733024244E-2</c:v>
                </c:pt>
                <c:pt idx="11">
                  <c:v>3.8835709802309999E-2</c:v>
                </c:pt>
                <c:pt idx="12">
                  <c:v>3.8295686311714303E-2</c:v>
                </c:pt>
                <c:pt idx="13">
                  <c:v>3.8621089200423099E-2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28-6843-98EA-C264C7AAE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1401192"/>
        <c:axId val="-2131098472"/>
      </c:lineChart>
      <c:catAx>
        <c:axId val="-21314011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 cap="flat">
            <a:noFill/>
            <a:prstDash val="sysDash"/>
          </a:ln>
        </c:spPr>
        <c:txPr>
          <a:bodyPr rot="0" vert="horz"/>
          <a:lstStyle/>
          <a:p>
            <a:pPr>
              <a:defRPr sz="900"/>
            </a:pPr>
            <a:endParaRPr lang="de-DE"/>
          </a:p>
        </c:txPr>
        <c:crossAx val="-2131098472"/>
        <c:crosses val="autoZero"/>
        <c:auto val="1"/>
        <c:lblAlgn val="ctr"/>
        <c:lblOffset val="100"/>
        <c:noMultiLvlLbl val="0"/>
      </c:catAx>
      <c:valAx>
        <c:axId val="-2131098472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  <a:prstDash val="sysDash"/>
          </a:ln>
        </c:spPr>
        <c:crossAx val="-2131401192"/>
        <c:crosses val="autoZero"/>
        <c:crossBetween val="between"/>
      </c:valAx>
      <c:spPr>
        <a:noFill/>
        <a:ln w="3175">
          <a:noFill/>
          <a:prstDash val="sysDash"/>
        </a:ln>
      </c:spPr>
    </c:plotArea>
    <c:legend>
      <c:legendPos val="t"/>
      <c:layout>
        <c:manualLayout>
          <c:xMode val="edge"/>
          <c:yMode val="edge"/>
          <c:x val="2.36336779911374E-2"/>
          <c:y val="0"/>
          <c:w val="0.97636632200886198"/>
          <c:h val="5.9875865890459803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482321678431297E-2"/>
          <c:y val="0.105002638029025"/>
          <c:w val="0.94075636015881303"/>
          <c:h val="0.80685486833229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Tabelle1!$C$2</c:f>
              <c:strCache>
                <c:ptCount val="1"/>
                <c:pt idx="0">
                  <c:v>Szenario 1</c:v>
                </c:pt>
              </c:strCache>
            </c:strRef>
          </c:tx>
          <c:spPr>
            <a:solidFill>
              <a:srgbClr val="BBC0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Tabelle1!$B$3:$B$7</c:f>
              <c:strCache>
                <c:ptCount val="5"/>
                <c:pt idx="0">
                  <c:v>Schon mal gehört</c:v>
                </c:pt>
                <c:pt idx="1">
                  <c:v>WHK</c:v>
                </c:pt>
                <c:pt idx="2">
                  <c:v>Stammhörer</c:v>
                </c:pt>
                <c:pt idx="3">
                  <c:v>Tagesreichweite</c:v>
                </c:pt>
                <c:pt idx="4">
                  <c:v>DST 6-18 Uhr</c:v>
                </c:pt>
              </c:strCache>
            </c:strRef>
          </c:cat>
          <c:val>
            <c:numRef>
              <c:f>Tabelle1!$C$3:$C$7</c:f>
              <c:numCache>
                <c:formatCode>0.00</c:formatCode>
                <c:ptCount val="5"/>
                <c:pt idx="0">
                  <c:v>47.095316121259501</c:v>
                </c:pt>
                <c:pt idx="1">
                  <c:v>17.720992296214334</c:v>
                </c:pt>
                <c:pt idx="2">
                  <c:v>6.2836857762071521</c:v>
                </c:pt>
                <c:pt idx="3">
                  <c:v>4.2925657864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E-49B3-AEF2-75F2C8C114BF}"/>
            </c:ext>
          </c:extLst>
        </c:ser>
        <c:ser>
          <c:idx val="1"/>
          <c:order val="1"/>
          <c:tx>
            <c:strRef>
              <c:f>Tabelle1!$D$2</c:f>
              <c:strCache>
                <c:ptCount val="1"/>
                <c:pt idx="0">
                  <c:v>Szenario 2</c:v>
                </c:pt>
              </c:strCache>
            </c:strRef>
          </c:tx>
          <c:spPr>
            <a:solidFill>
              <a:srgbClr val="0089A9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Tabelle1!$B$3:$B$7</c:f>
              <c:strCache>
                <c:ptCount val="5"/>
                <c:pt idx="0">
                  <c:v>Schon mal gehört</c:v>
                </c:pt>
                <c:pt idx="1">
                  <c:v>WHK</c:v>
                </c:pt>
                <c:pt idx="2">
                  <c:v>Stammhörer</c:v>
                </c:pt>
                <c:pt idx="3">
                  <c:v>Tagesreichweite</c:v>
                </c:pt>
                <c:pt idx="4">
                  <c:v>DST 6-18 Uhr</c:v>
                </c:pt>
              </c:strCache>
            </c:strRef>
          </c:cat>
          <c:val>
            <c:numRef>
              <c:f>Tabelle1!$D$3:$D$7</c:f>
              <c:numCache>
                <c:formatCode>0.00</c:formatCode>
                <c:ptCount val="5"/>
                <c:pt idx="0">
                  <c:v>63.666210832209728</c:v>
                </c:pt>
                <c:pt idx="1">
                  <c:v>29.831125075713178</c:v>
                </c:pt>
                <c:pt idx="2">
                  <c:v>12.356835875741094</c:v>
                </c:pt>
                <c:pt idx="3">
                  <c:v>9.5878500335875003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1E-49B3-AEF2-75F2C8C114BF}"/>
            </c:ext>
          </c:extLst>
        </c:ser>
        <c:ser>
          <c:idx val="2"/>
          <c:order val="2"/>
          <c:tx>
            <c:strRef>
              <c:f>Tabelle1!$E$2</c:f>
              <c:strCache>
                <c:ptCount val="1"/>
                <c:pt idx="0">
                  <c:v>Szenario 3</c:v>
                </c:pt>
              </c:strCache>
            </c:strRef>
          </c:tx>
          <c:spPr>
            <a:solidFill>
              <a:srgbClr val="00395E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Tabelle1!$B$3:$B$7</c:f>
              <c:strCache>
                <c:ptCount val="5"/>
                <c:pt idx="0">
                  <c:v>Schon mal gehört</c:v>
                </c:pt>
                <c:pt idx="1">
                  <c:v>WHK</c:v>
                </c:pt>
                <c:pt idx="2">
                  <c:v>Stammhörer</c:v>
                </c:pt>
                <c:pt idx="3">
                  <c:v>Tagesreichweite</c:v>
                </c:pt>
                <c:pt idx="4">
                  <c:v>DST 6-18 Uhr</c:v>
                </c:pt>
              </c:strCache>
            </c:strRef>
          </c:cat>
          <c:val>
            <c:numRef>
              <c:f>Tabelle1!$E$3:$E$7</c:f>
              <c:numCache>
                <c:formatCode>0.00</c:formatCode>
                <c:ptCount val="5"/>
                <c:pt idx="0">
                  <c:v>76.170317680029754</c:v>
                </c:pt>
                <c:pt idx="1">
                  <c:v>44.970791653235281</c:v>
                </c:pt>
                <c:pt idx="2">
                  <c:v>21.207874289961644</c:v>
                </c:pt>
                <c:pt idx="3">
                  <c:v>17.807157024399999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1E-49B3-AEF2-75F2C8C114BF}"/>
            </c:ext>
          </c:extLst>
        </c:ser>
        <c:ser>
          <c:idx val="3"/>
          <c:order val="3"/>
          <c:tx>
            <c:strRef>
              <c:f>Tabelle1!$F$2</c:f>
              <c:strCache>
                <c:ptCount val="1"/>
                <c:pt idx="0">
                  <c:v>Szenario 4</c:v>
                </c:pt>
              </c:strCache>
            </c:strRef>
          </c:tx>
          <c:spPr>
            <a:solidFill>
              <a:srgbClr val="D782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Tabelle1!$B$3:$B$7</c:f>
              <c:strCache>
                <c:ptCount val="5"/>
                <c:pt idx="0">
                  <c:v>Schon mal gehört</c:v>
                </c:pt>
                <c:pt idx="1">
                  <c:v>WHK</c:v>
                </c:pt>
                <c:pt idx="2">
                  <c:v>Stammhörer</c:v>
                </c:pt>
                <c:pt idx="3">
                  <c:v>Tagesreichweite</c:v>
                </c:pt>
                <c:pt idx="4">
                  <c:v>DST 6-18 Uhr</c:v>
                </c:pt>
              </c:strCache>
            </c:strRef>
          </c:cat>
          <c:val>
            <c:numRef>
              <c:f>Tabelle1!$F$3:$F$7</c:f>
              <c:numCache>
                <c:formatCode>0.00</c:formatCode>
                <c:ptCount val="5"/>
                <c:pt idx="0">
                  <c:v>83.552721801525706</c:v>
                </c:pt>
                <c:pt idx="1">
                  <c:v>57.563053171251468</c:v>
                </c:pt>
                <c:pt idx="2">
                  <c:v>30.213094258155763</c:v>
                </c:pt>
                <c:pt idx="3">
                  <c:v>26.893069068399999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1E-49B3-AEF2-75F2C8C114BF}"/>
            </c:ext>
          </c:extLst>
        </c:ser>
        <c:ser>
          <c:idx val="4"/>
          <c:order val="4"/>
          <c:tx>
            <c:strRef>
              <c:f>Tabelle1!$G$2</c:f>
              <c:strCache>
                <c:ptCount val="1"/>
                <c:pt idx="0">
                  <c:v>Szenario 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Tabelle1!$B$3:$B$7</c:f>
              <c:strCache>
                <c:ptCount val="5"/>
                <c:pt idx="0">
                  <c:v>Schon mal gehört</c:v>
                </c:pt>
                <c:pt idx="1">
                  <c:v>WHK</c:v>
                </c:pt>
                <c:pt idx="2">
                  <c:v>Stammhörer</c:v>
                </c:pt>
                <c:pt idx="3">
                  <c:v>Tagesreichweite</c:v>
                </c:pt>
                <c:pt idx="4">
                  <c:v>DST 6-18 Uhr</c:v>
                </c:pt>
              </c:strCache>
            </c:strRef>
          </c:cat>
          <c:val>
            <c:numRef>
              <c:f>Tabelle1!$G$3:$G$7</c:f>
              <c:numCache>
                <c:formatCode>0.00</c:formatCode>
                <c:ptCount val="5"/>
                <c:pt idx="0">
                  <c:v>87.281835695875088</c:v>
                </c:pt>
                <c:pt idx="1">
                  <c:v>63.737231605823567</c:v>
                </c:pt>
                <c:pt idx="2">
                  <c:v>35.492159302981456</c:v>
                </c:pt>
                <c:pt idx="3">
                  <c:v>32.624031780399996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F-4E61-BFCC-77581BAC7FFA}"/>
            </c:ext>
          </c:extLst>
        </c:ser>
        <c:ser>
          <c:idx val="5"/>
          <c:order val="5"/>
          <c:tx>
            <c:strRef>
              <c:f>Tabelle1!$H$2</c:f>
              <c:strCache>
                <c:ptCount val="1"/>
                <c:pt idx="0">
                  <c:v>Szenario 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Tabelle1!$B$3:$B$7</c:f>
              <c:strCache>
                <c:ptCount val="5"/>
                <c:pt idx="0">
                  <c:v>Schon mal gehört</c:v>
                </c:pt>
                <c:pt idx="1">
                  <c:v>WHK</c:v>
                </c:pt>
                <c:pt idx="2">
                  <c:v>Stammhörer</c:v>
                </c:pt>
                <c:pt idx="3">
                  <c:v>Tagesreichweite</c:v>
                </c:pt>
                <c:pt idx="4">
                  <c:v>DST 6-18 Uhr</c:v>
                </c:pt>
              </c:strCache>
            </c:strRef>
          </c:cat>
          <c:val>
            <c:numRef>
              <c:f>Tabelle1!$H$3:$H$7</c:f>
              <c:numCache>
                <c:formatCode>0.00</c:formatCode>
                <c:ptCount val="5"/>
                <c:pt idx="0">
                  <c:v>90.691477526961734</c:v>
                </c:pt>
                <c:pt idx="1">
                  <c:v>68.685483622498552</c:v>
                </c:pt>
                <c:pt idx="2">
                  <c:v>40.345393367846484</c:v>
                </c:pt>
                <c:pt idx="3">
                  <c:v>38.202026747600001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7F-4E61-BFCC-77581BAC7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5"/>
        <c:axId val="-107746560"/>
        <c:axId val="-187616576"/>
      </c:barChart>
      <c:catAx>
        <c:axId val="-10774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969696"/>
            </a:solidFill>
          </a:ln>
        </c:spPr>
        <c:crossAx val="-187616576"/>
        <c:crosses val="autoZero"/>
        <c:auto val="1"/>
        <c:lblAlgn val="ctr"/>
        <c:lblOffset val="100"/>
        <c:noMultiLvlLbl val="0"/>
      </c:catAx>
      <c:valAx>
        <c:axId val="-187616576"/>
        <c:scaling>
          <c:orientation val="minMax"/>
          <c:max val="100"/>
        </c:scaling>
        <c:delete val="1"/>
        <c:axPos val="r"/>
        <c:numFmt formatCode="#,##0" sourceLinked="0"/>
        <c:majorTickMark val="out"/>
        <c:minorTickMark val="none"/>
        <c:tickLblPos val="low"/>
        <c:crossAx val="-107746560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4.8008998875140603E-2"/>
          <c:y val="0"/>
          <c:w val="0.93032283856503994"/>
          <c:h val="5.44141905925880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 baseline="0">
          <a:latin typeface="MarkOT" panose="020B0504020101010102" pitchFamily="34" charset="0"/>
        </a:defRPr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6297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77419" y="0"/>
            <a:ext cx="2966297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23C93-5C88-4CD5-8C31-ED30DB67FF5D}" type="datetimeFigureOut">
              <a:rPr lang="de-DE" smtClean="0"/>
              <a:t>13.03.24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66297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77419" y="9481358"/>
            <a:ext cx="2966297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61722-FE4D-4609-AEB6-9C0CDD80C8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552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6297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77419" y="0"/>
            <a:ext cx="2966297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E3172-48A4-479E-9A98-3E245DC4E4A8}" type="datetimeFigureOut">
              <a:rPr lang="de-DE" smtClean="0"/>
              <a:t>13.03.24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9300"/>
            <a:ext cx="66548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4530" y="4741545"/>
            <a:ext cx="547624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66297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77419" y="9481358"/>
            <a:ext cx="2966297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AFEF7-D7C3-4A56-9D84-B888D1C98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8506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423737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72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77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78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1 - Schwarz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275601" y="4321574"/>
            <a:ext cx="4397347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 kern="1200">
                <a:solidFill>
                  <a:schemeClr val="bg1"/>
                </a:solidFill>
                <a:latin typeface="MarkOT-ExtraLight"/>
                <a:ea typeface="+mn-ea"/>
                <a:cs typeface="MarkOT-ExtraLight"/>
              </a:rPr>
              <a:t>MAS Gesellschaft für Marktanalyse und Strategie mbH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>
                <a:solidFill>
                  <a:schemeClr val="bg1"/>
                </a:solidFill>
                <a:latin typeface="MarkOT-ExtraLight"/>
                <a:cs typeface="MarkOT-ExtraLight"/>
              </a:rPr>
              <a:t>Marienplatz 1 | 04103 Leipzig | </a:t>
            </a:r>
            <a:r>
              <a:rPr lang="cs-CZ" sz="950">
                <a:solidFill>
                  <a:schemeClr val="bg1"/>
                </a:solidFill>
                <a:latin typeface="MarkOT-ExtraLight"/>
                <a:cs typeface="MarkOT-ExtraLight"/>
              </a:rPr>
              <a:t>+49 341 25 07 0500</a:t>
            </a:r>
            <a:endParaRPr lang="de-DE" sz="950">
              <a:solidFill>
                <a:schemeClr val="bg1"/>
              </a:solidFill>
              <a:latin typeface="MarkOT-ExtraLight"/>
              <a:cs typeface="MarkOT-ExtraLight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>
                <a:solidFill>
                  <a:schemeClr val="bg1"/>
                </a:solidFill>
                <a:latin typeface="MarkOT-ExtraLight"/>
                <a:cs typeface="MarkOT-ExtraLight"/>
              </a:rPr>
              <a:t>kontakt@maspartners.de | </a:t>
            </a:r>
            <a:r>
              <a:rPr lang="de-DE" sz="950" kern="1200">
                <a:solidFill>
                  <a:schemeClr val="bg1"/>
                </a:solidFill>
                <a:latin typeface="MarkOT-ExtraLight"/>
                <a:ea typeface="+mn-ea"/>
                <a:cs typeface="MarkOT-ExtraLight"/>
              </a:rPr>
              <a:t>www.maspartners.de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77813" y="1980000"/>
            <a:ext cx="8591550" cy="13838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  <a:cs typeface="MarkOT-ExtraLight" panose="020B0404020101010102" pitchFamily="34" charset="0"/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Titel des Ergebnisberichts</a:t>
            </a:r>
            <a:br>
              <a:rPr lang="de-DE"/>
            </a:br>
            <a:r>
              <a:rPr lang="de-DE"/>
              <a:t>Kunde | JJJJ-MM-TT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D06311-76A1-4ECC-A179-3CBA04FC67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0" y="297998"/>
            <a:ext cx="2449798" cy="5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24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Summary 1 -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78507" y="915987"/>
            <a:ext cx="4160143" cy="2293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150" b="1" baseline="0">
                <a:latin typeface="+mj-lt"/>
                <a:cs typeface="MarkOT-ExtraLight"/>
              </a:defRPr>
            </a:lvl1pPr>
            <a:lvl2pPr marL="457200" indent="0">
              <a:lnSpc>
                <a:spcPts val="1500"/>
              </a:lnSpc>
              <a:spcBef>
                <a:spcPts val="0"/>
              </a:spcBef>
              <a:buNone/>
              <a:defRPr sz="1150" b="1"/>
            </a:lvl2pPr>
            <a:lvl3pPr marL="914400" indent="0">
              <a:lnSpc>
                <a:spcPts val="1500"/>
              </a:lnSpc>
              <a:spcBef>
                <a:spcPts val="0"/>
              </a:spcBef>
              <a:buNone/>
              <a:defRPr sz="1150" b="1"/>
            </a:lvl3pPr>
            <a:lvl4pPr marL="1371600" indent="0">
              <a:lnSpc>
                <a:spcPts val="1500"/>
              </a:lnSpc>
              <a:spcBef>
                <a:spcPts val="0"/>
              </a:spcBef>
              <a:buNone/>
              <a:defRPr sz="1150" b="1"/>
            </a:lvl4pPr>
            <a:lvl5pPr marL="1828800" indent="0">
              <a:lnSpc>
                <a:spcPts val="1500"/>
              </a:lnSpc>
              <a:spcBef>
                <a:spcPts val="0"/>
              </a:spcBef>
              <a:buNone/>
              <a:defRPr sz="1150" b="1"/>
            </a:lvl5pPr>
          </a:lstStyle>
          <a:p>
            <a:pPr lvl="0"/>
            <a:r>
              <a:rPr lang="de-DE"/>
              <a:t>Überschrift 1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1145307"/>
            <a:ext cx="8588375" cy="3560400"/>
          </a:xfrm>
          <a:prstGeom prst="rect">
            <a:avLst/>
          </a:prstGeom>
        </p:spPr>
        <p:txBody>
          <a:bodyPr lIns="0" tIns="0" rIns="0" bIns="0" numCol="2" spcCol="277200"/>
          <a:lstStyle>
            <a:lvl1pPr marL="0" indent="0" algn="just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  <a:defRPr sz="1150" baseline="0">
                <a:latin typeface="+mn-lt"/>
                <a:cs typeface="MarkOT-ExtraLight"/>
              </a:defRPr>
            </a:lvl1pPr>
            <a:lvl2pPr marL="457200" indent="0">
              <a:lnSpc>
                <a:spcPts val="1500"/>
              </a:lnSpc>
              <a:spcBef>
                <a:spcPts val="0"/>
              </a:spcBef>
              <a:buNone/>
              <a:defRPr sz="1150"/>
            </a:lvl2pPr>
            <a:lvl3pPr marL="914400" indent="0">
              <a:lnSpc>
                <a:spcPts val="1500"/>
              </a:lnSpc>
              <a:spcBef>
                <a:spcPts val="0"/>
              </a:spcBef>
              <a:buNone/>
              <a:defRPr sz="1150"/>
            </a:lvl3pPr>
            <a:lvl4pPr marL="1371600" indent="0">
              <a:lnSpc>
                <a:spcPts val="1500"/>
              </a:lnSpc>
              <a:spcBef>
                <a:spcPts val="0"/>
              </a:spcBef>
              <a:buNone/>
              <a:defRPr sz="1150"/>
            </a:lvl4pPr>
            <a:lvl5pPr marL="1828800" indent="0">
              <a:lnSpc>
                <a:spcPts val="1500"/>
              </a:lnSpc>
              <a:spcBef>
                <a:spcPts val="0"/>
              </a:spcBef>
              <a:buNone/>
              <a:defRPr sz="1150"/>
            </a:lvl5pPr>
          </a:lstStyle>
          <a:p>
            <a:pPr lvl="0"/>
            <a:r>
              <a:rPr lang="de-DE"/>
              <a:t>Text Spalte 1 (Der Text verläuft zweispaltig.)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06949" y="916226"/>
            <a:ext cx="4155800" cy="2290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150" b="1" baseline="0">
                <a:latin typeface="+mj-lt"/>
                <a:cs typeface="MarkOT-ExtraLight"/>
              </a:defRPr>
            </a:lvl1pPr>
            <a:lvl2pPr marL="457200" indent="0">
              <a:lnSpc>
                <a:spcPts val="1500"/>
              </a:lnSpc>
              <a:spcBef>
                <a:spcPts val="0"/>
              </a:spcBef>
              <a:buNone/>
              <a:defRPr sz="1150" b="1"/>
            </a:lvl2pPr>
            <a:lvl3pPr marL="914400" indent="0">
              <a:lnSpc>
                <a:spcPts val="1500"/>
              </a:lnSpc>
              <a:spcBef>
                <a:spcPts val="0"/>
              </a:spcBef>
              <a:buNone/>
              <a:defRPr sz="1150" b="1"/>
            </a:lvl3pPr>
            <a:lvl4pPr marL="1371600" indent="0">
              <a:lnSpc>
                <a:spcPts val="1500"/>
              </a:lnSpc>
              <a:spcBef>
                <a:spcPts val="0"/>
              </a:spcBef>
              <a:buNone/>
              <a:defRPr sz="1150" b="1"/>
            </a:lvl4pPr>
            <a:lvl5pPr marL="1828800" indent="0">
              <a:lnSpc>
                <a:spcPts val="1500"/>
              </a:lnSpc>
              <a:spcBef>
                <a:spcPts val="0"/>
              </a:spcBef>
              <a:buNone/>
              <a:defRPr sz="1150" b="1"/>
            </a:lvl5pPr>
          </a:lstStyle>
          <a:p>
            <a:pPr lvl="0"/>
            <a:r>
              <a:rPr lang="de-DE"/>
              <a:t>Überschrift 2 (optional)</a:t>
            </a:r>
          </a:p>
        </p:txBody>
      </p:sp>
      <p:sp>
        <p:nvSpPr>
          <p:cNvPr id="14" name="Titel 1"/>
          <p:cNvSpPr txBox="1">
            <a:spLocks/>
          </p:cNvSpPr>
          <p:nvPr userDrawn="1"/>
        </p:nvSpPr>
        <p:spPr>
          <a:xfrm>
            <a:off x="254217" y="156404"/>
            <a:ext cx="7481887" cy="29148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300">
                <a:latin typeface="+mj-lt"/>
                <a:cs typeface="MarkOT-ExtraLight"/>
              </a:rPr>
              <a:t>Management Summary</a:t>
            </a: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66" y="4881294"/>
            <a:ext cx="4165050" cy="1622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914400" rtl="0" eaLnBrk="1" latinLnBrk="0" hangingPunct="1">
              <a:defRPr lang="de-DE" sz="700" kern="1200" smtClean="0">
                <a:solidFill>
                  <a:schemeClr val="tx1"/>
                </a:solidFill>
                <a:latin typeface="MarkOT-ExtraLight" panose="020B0404020101010102" pitchFamily="34" charset="0"/>
                <a:ea typeface="+mn-ea"/>
                <a:cs typeface="MarkOT-ExtraLight" panose="020B0404020101010102" pitchFamily="34" charset="0"/>
              </a:defRPr>
            </a:lvl1pPr>
          </a:lstStyle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4523E10-6D20-412F-8840-0F3EF65BAF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19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Summary 2 - Head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78507" y="915987"/>
            <a:ext cx="4160143" cy="2293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150" b="1" baseline="0">
                <a:latin typeface="+mj-lt"/>
                <a:cs typeface="MarkOT-ExtraLight"/>
              </a:defRPr>
            </a:lvl1pPr>
            <a:lvl2pPr marL="457200" indent="0">
              <a:lnSpc>
                <a:spcPts val="1500"/>
              </a:lnSpc>
              <a:spcBef>
                <a:spcPts val="0"/>
              </a:spcBef>
              <a:buNone/>
              <a:defRPr sz="1150" b="1"/>
            </a:lvl2pPr>
            <a:lvl3pPr marL="914400" indent="0">
              <a:lnSpc>
                <a:spcPts val="1500"/>
              </a:lnSpc>
              <a:spcBef>
                <a:spcPts val="0"/>
              </a:spcBef>
              <a:buNone/>
              <a:defRPr sz="1150" b="1"/>
            </a:lvl3pPr>
            <a:lvl4pPr marL="1371600" indent="0">
              <a:lnSpc>
                <a:spcPts val="1500"/>
              </a:lnSpc>
              <a:spcBef>
                <a:spcPts val="0"/>
              </a:spcBef>
              <a:buNone/>
              <a:defRPr sz="1150" b="1"/>
            </a:lvl4pPr>
            <a:lvl5pPr marL="1828800" indent="0">
              <a:lnSpc>
                <a:spcPts val="1500"/>
              </a:lnSpc>
              <a:spcBef>
                <a:spcPts val="0"/>
              </a:spcBef>
              <a:buNone/>
              <a:defRPr sz="1150" b="1"/>
            </a:lvl5pPr>
          </a:lstStyle>
          <a:p>
            <a:pPr lvl="0"/>
            <a:r>
              <a:rPr lang="de-DE"/>
              <a:t>Überschrift 1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1145307"/>
            <a:ext cx="8588375" cy="3560400"/>
          </a:xfrm>
          <a:prstGeom prst="rect">
            <a:avLst/>
          </a:prstGeom>
        </p:spPr>
        <p:txBody>
          <a:bodyPr lIns="0" tIns="0" rIns="0" bIns="0" numCol="2" spcCol="277200"/>
          <a:lstStyle>
            <a:lvl1pPr marL="0" indent="0" algn="just">
              <a:lnSpc>
                <a:spcPts val="1200"/>
              </a:lnSpc>
              <a:spcBef>
                <a:spcPts val="0"/>
              </a:spcBef>
              <a:spcAft>
                <a:spcPts val="400"/>
              </a:spcAft>
              <a:buNone/>
              <a:defRPr sz="1000" spc="-20" baseline="0">
                <a:latin typeface="MarkOT" panose="020B0504020101010102" pitchFamily="34" charset="0"/>
                <a:cs typeface="MarkOT" panose="020B0504020101010102" pitchFamily="34" charset="0"/>
              </a:defRPr>
            </a:lvl1pPr>
            <a:lvl2pPr marL="457200" indent="0">
              <a:lnSpc>
                <a:spcPts val="1500"/>
              </a:lnSpc>
              <a:spcBef>
                <a:spcPts val="0"/>
              </a:spcBef>
              <a:buNone/>
              <a:defRPr sz="1150"/>
            </a:lvl2pPr>
            <a:lvl3pPr marL="914400" indent="0">
              <a:lnSpc>
                <a:spcPts val="1500"/>
              </a:lnSpc>
              <a:spcBef>
                <a:spcPts val="0"/>
              </a:spcBef>
              <a:buNone/>
              <a:defRPr sz="1150"/>
            </a:lvl3pPr>
            <a:lvl4pPr marL="1371600" indent="0">
              <a:lnSpc>
                <a:spcPts val="1500"/>
              </a:lnSpc>
              <a:spcBef>
                <a:spcPts val="0"/>
              </a:spcBef>
              <a:buNone/>
              <a:defRPr sz="1150"/>
            </a:lvl4pPr>
            <a:lvl5pPr marL="1828800" indent="0">
              <a:lnSpc>
                <a:spcPts val="1500"/>
              </a:lnSpc>
              <a:spcBef>
                <a:spcPts val="0"/>
              </a:spcBef>
              <a:buNone/>
              <a:defRPr sz="1150"/>
            </a:lvl5pPr>
          </a:lstStyle>
          <a:p>
            <a:pPr lvl="0"/>
            <a:r>
              <a:rPr lang="de-DE"/>
              <a:t>Text Spalte 1 (Der Text verläuft zweispaltig.)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06949" y="916226"/>
            <a:ext cx="4155800" cy="2290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150" b="1" baseline="0">
                <a:latin typeface="+mj-lt"/>
                <a:cs typeface="MarkOT-ExtraLight"/>
              </a:defRPr>
            </a:lvl1pPr>
            <a:lvl2pPr marL="457200" indent="0">
              <a:lnSpc>
                <a:spcPts val="1500"/>
              </a:lnSpc>
              <a:spcBef>
                <a:spcPts val="0"/>
              </a:spcBef>
              <a:buNone/>
              <a:defRPr sz="1150" b="1"/>
            </a:lvl2pPr>
            <a:lvl3pPr marL="914400" indent="0">
              <a:lnSpc>
                <a:spcPts val="1500"/>
              </a:lnSpc>
              <a:spcBef>
                <a:spcPts val="0"/>
              </a:spcBef>
              <a:buNone/>
              <a:defRPr sz="1150" b="1"/>
            </a:lvl3pPr>
            <a:lvl4pPr marL="1371600" indent="0">
              <a:lnSpc>
                <a:spcPts val="1500"/>
              </a:lnSpc>
              <a:spcBef>
                <a:spcPts val="0"/>
              </a:spcBef>
              <a:buNone/>
              <a:defRPr sz="1150" b="1"/>
            </a:lvl4pPr>
            <a:lvl5pPr marL="1828800" indent="0">
              <a:lnSpc>
                <a:spcPts val="1500"/>
              </a:lnSpc>
              <a:spcBef>
                <a:spcPts val="0"/>
              </a:spcBef>
              <a:buNone/>
              <a:defRPr sz="1150" b="1"/>
            </a:lvl5pPr>
          </a:lstStyle>
          <a:p>
            <a:pPr lvl="0"/>
            <a:r>
              <a:rPr lang="de-DE"/>
              <a:t>Überschrift 2 (optional)</a:t>
            </a:r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254217" y="156404"/>
            <a:ext cx="7481887" cy="29148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300">
                <a:latin typeface="+mj-lt"/>
                <a:cs typeface="MarkOT-ExtraLight"/>
              </a:rPr>
              <a:t>Management Summary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73598" y="561632"/>
            <a:ext cx="8593200" cy="14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50" b="0" cap="none" baseline="0">
                <a:latin typeface="+mj-lt"/>
                <a:cs typeface="MarkOT-ExtraLight"/>
              </a:defRPr>
            </a:lvl1pPr>
            <a:lvl2pPr marL="457200" indent="0">
              <a:buNone/>
              <a:defRPr sz="1150" b="1"/>
            </a:lvl2pPr>
            <a:lvl3pPr marL="914400" indent="0">
              <a:buNone/>
              <a:defRPr sz="1150" b="1"/>
            </a:lvl3pPr>
            <a:lvl4pPr marL="1371600" indent="0">
              <a:buNone/>
              <a:defRPr sz="1150" b="1"/>
            </a:lvl4pPr>
            <a:lvl5pPr marL="1828800" indent="0">
              <a:buNone/>
              <a:defRPr sz="1150" b="1"/>
            </a:lvl5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66" y="4881294"/>
            <a:ext cx="4165050" cy="1622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914400" rtl="0" eaLnBrk="1" latinLnBrk="0" hangingPunct="1">
              <a:defRPr lang="de-DE" sz="700" kern="1200" smtClean="0">
                <a:solidFill>
                  <a:schemeClr val="tx1"/>
                </a:solidFill>
                <a:latin typeface="MarkOT-ExtraLight" panose="020B0404020101010102" pitchFamily="34" charset="0"/>
                <a:ea typeface="+mn-ea"/>
                <a:cs typeface="MarkOT-ExtraLight" panose="020B0404020101010102" pitchFamily="34" charset="0"/>
              </a:defRPr>
            </a:lvl1pPr>
          </a:lstStyle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69857B-23F9-4E9D-90C1-412F83CD03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67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- Leer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66" y="4881294"/>
            <a:ext cx="4165050" cy="1622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914400" rtl="0" eaLnBrk="1" latinLnBrk="0" hangingPunct="1">
              <a:defRPr lang="de-DE" sz="700" kern="1200" smtClean="0">
                <a:solidFill>
                  <a:schemeClr val="tx1"/>
                </a:solidFill>
                <a:latin typeface="MarkOT-ExtraLight" panose="020B0404020101010102" pitchFamily="34" charset="0"/>
                <a:ea typeface="+mn-ea"/>
                <a:cs typeface="MarkOT-ExtraLight" panose="020B0404020101010102" pitchFamily="34" charset="0"/>
              </a:defRPr>
            </a:lvl1pPr>
          </a:lstStyle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B920F4-90BB-45F9-A620-87FEA7CA0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0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- Leer &amp;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66" y="4881294"/>
            <a:ext cx="4165050" cy="1622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914400" rtl="0" eaLnBrk="1" latinLnBrk="0" hangingPunct="1">
              <a:defRPr lang="de-DE" sz="700" kern="1200" smtClean="0">
                <a:solidFill>
                  <a:schemeClr val="tx1"/>
                </a:solidFill>
                <a:latin typeface="MarkOT-ExtraLight" panose="020B0404020101010102" pitchFamily="34" charset="0"/>
                <a:ea typeface="+mn-ea"/>
                <a:cs typeface="MarkOT-ExtraLight" panose="020B0404020101010102" pitchFamily="34" charset="0"/>
              </a:defRPr>
            </a:lvl1pPr>
          </a:lstStyle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0ABAA0-CEE7-48C6-959B-5BE743826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58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- Leer &amp; Titel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73600" y="157307"/>
            <a:ext cx="8593200" cy="31418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73598" y="561632"/>
            <a:ext cx="8593200" cy="14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50" b="0" cap="none" baseline="0">
                <a:latin typeface="+mj-lt"/>
                <a:cs typeface="MarkOT-ExtraLight"/>
              </a:defRPr>
            </a:lvl1pPr>
            <a:lvl2pPr marL="457200" indent="0">
              <a:buNone/>
              <a:defRPr sz="1150" b="1"/>
            </a:lvl2pPr>
            <a:lvl3pPr marL="914400" indent="0">
              <a:buNone/>
              <a:defRPr sz="1150" b="1"/>
            </a:lvl3pPr>
            <a:lvl4pPr marL="1371600" indent="0">
              <a:buNone/>
              <a:defRPr sz="1150" b="1"/>
            </a:lvl4pPr>
            <a:lvl5pPr marL="1828800" indent="0">
              <a:buNone/>
              <a:defRPr sz="1150" b="1"/>
            </a:lvl5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66" y="4881294"/>
            <a:ext cx="4165050" cy="1622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914400" rtl="0" eaLnBrk="1" latinLnBrk="0" hangingPunct="1">
              <a:defRPr lang="de-DE" sz="700" kern="1200" smtClean="0">
                <a:solidFill>
                  <a:schemeClr val="tx1"/>
                </a:solidFill>
                <a:latin typeface="MarkOT-ExtraLight" panose="020B0404020101010102" pitchFamily="34" charset="0"/>
                <a:ea typeface="+mn-ea"/>
                <a:cs typeface="MarkOT-ExtraLight" panose="020B0404020101010102" pitchFamily="34" charset="0"/>
              </a:defRPr>
            </a:lvl1pPr>
          </a:lstStyle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040CB0-F6F6-4E21-A9C7-4227620BE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70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eld Aufzählung Zeichen -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914400"/>
            <a:ext cx="8588375" cy="3744913"/>
          </a:xfrm>
          <a:prstGeom prst="rect">
            <a:avLst/>
          </a:prstGeom>
        </p:spPr>
        <p:txBody>
          <a:bodyPr lIns="0" tIns="0" rIns="0" bIns="0" numCol="1" spcCol="277200"/>
          <a:lstStyle>
            <a:lvl1pPr marL="265113" indent="-265113">
              <a:lnSpc>
                <a:spcPct val="140000"/>
              </a:lnSpc>
              <a:spcBef>
                <a:spcPts val="0"/>
              </a:spcBef>
              <a:buFont typeface="Arial"/>
              <a:buChar char="•"/>
              <a:defRPr sz="1150" baseline="0">
                <a:latin typeface="+mn-lt"/>
                <a:cs typeface="MarkOT-ExtraLight"/>
              </a:defRPr>
            </a:lvl1pPr>
            <a:lvl2pPr marL="536575" indent="-271463">
              <a:lnSpc>
                <a:spcPct val="140000"/>
              </a:lnSpc>
              <a:spcBef>
                <a:spcPts val="0"/>
              </a:spcBef>
              <a:buFont typeface="Arial"/>
              <a:buChar char="•"/>
              <a:defRPr sz="1150">
                <a:latin typeface="+mn-lt"/>
                <a:cs typeface="MarkOT-ExtraLight"/>
              </a:defRPr>
            </a:lvl2pPr>
            <a:lvl3pPr marL="808038" indent="-271463">
              <a:lnSpc>
                <a:spcPct val="140000"/>
              </a:lnSpc>
              <a:spcBef>
                <a:spcPts val="0"/>
              </a:spcBef>
              <a:buFont typeface="Arial"/>
              <a:buChar char="•"/>
              <a:tabLst/>
              <a:defRPr sz="1150">
                <a:latin typeface="+mn-lt"/>
                <a:cs typeface="MarkOT-ExtraLight"/>
              </a:defRPr>
            </a:lvl3pPr>
            <a:lvl4pPr marL="1371600" indent="0">
              <a:lnSpc>
                <a:spcPts val="1500"/>
              </a:lnSpc>
              <a:spcBef>
                <a:spcPts val="0"/>
              </a:spcBef>
              <a:buNone/>
              <a:defRPr sz="1150"/>
            </a:lvl4pPr>
            <a:lvl5pPr marL="1828800" indent="0">
              <a:lnSpc>
                <a:spcPts val="1500"/>
              </a:lnSpc>
              <a:spcBef>
                <a:spcPts val="0"/>
              </a:spcBef>
              <a:buNone/>
              <a:defRPr sz="1150"/>
            </a:lvl5pPr>
          </a:lstStyle>
          <a:p>
            <a:pPr lvl="0"/>
            <a:r>
              <a:rPr lang="de-DE"/>
              <a:t>Aufzählungsebene 1</a:t>
            </a:r>
          </a:p>
          <a:p>
            <a:pPr lvl="1"/>
            <a:r>
              <a:rPr lang="de-DE"/>
              <a:t>Aufzählungsebene 2</a:t>
            </a:r>
          </a:p>
          <a:p>
            <a:pPr lvl="2"/>
            <a:r>
              <a:rPr lang="de-DE"/>
              <a:t>Aufzählungsebene 3</a:t>
            </a:r>
          </a:p>
          <a:p>
            <a:pPr lvl="0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73600" y="157307"/>
            <a:ext cx="8593200" cy="31418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73598" y="561632"/>
            <a:ext cx="8593200" cy="14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50" b="0" cap="none" baseline="0">
                <a:latin typeface="+mj-lt"/>
                <a:cs typeface="MarkOT-ExtraLight"/>
              </a:defRPr>
            </a:lvl1pPr>
            <a:lvl2pPr marL="457200" indent="0">
              <a:buNone/>
              <a:defRPr sz="1150" b="1"/>
            </a:lvl2pPr>
            <a:lvl3pPr marL="914400" indent="0">
              <a:buNone/>
              <a:defRPr sz="1150" b="1"/>
            </a:lvl3pPr>
            <a:lvl4pPr marL="1371600" indent="0">
              <a:buNone/>
              <a:defRPr sz="1150" b="1"/>
            </a:lvl4pPr>
            <a:lvl5pPr marL="1828800" indent="0">
              <a:buNone/>
              <a:defRPr sz="1150" b="1"/>
            </a:lvl5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66" y="4881294"/>
            <a:ext cx="4165050" cy="1622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914400" rtl="0" eaLnBrk="1" latinLnBrk="0" hangingPunct="1">
              <a:defRPr lang="de-DE" sz="700" kern="1200" smtClean="0">
                <a:solidFill>
                  <a:schemeClr val="tx1"/>
                </a:solidFill>
                <a:latin typeface="MarkOT-ExtraLight" panose="020B0404020101010102" pitchFamily="34" charset="0"/>
                <a:ea typeface="+mn-ea"/>
                <a:cs typeface="MarkOT-ExtraLight" panose="020B0404020101010102" pitchFamily="34" charset="0"/>
              </a:defRPr>
            </a:lvl1pPr>
          </a:lstStyle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1C8FDA-2BC6-498D-B859-7A34931C6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79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eld Aufzählung Nummer -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914400"/>
            <a:ext cx="8588375" cy="3744913"/>
          </a:xfrm>
          <a:prstGeom prst="rect">
            <a:avLst/>
          </a:prstGeom>
        </p:spPr>
        <p:txBody>
          <a:bodyPr lIns="0" tIns="0" rIns="0" bIns="0" numCol="1" spcCol="277200"/>
          <a:lstStyle>
            <a:lvl1pPr marL="265113" indent="-265113">
              <a:lnSpc>
                <a:spcPct val="140000"/>
              </a:lnSpc>
              <a:spcBef>
                <a:spcPts val="0"/>
              </a:spcBef>
              <a:buClr>
                <a:srgbClr val="ADB606"/>
              </a:buClr>
              <a:buFont typeface="+mj-lt"/>
              <a:buAutoNum type="arabicPeriod"/>
              <a:defRPr sz="1150" baseline="0">
                <a:latin typeface="+mn-lt"/>
                <a:cs typeface="MarkOT-ExtraLight"/>
              </a:defRPr>
            </a:lvl1pPr>
            <a:lvl2pPr marL="536575" indent="-271463">
              <a:lnSpc>
                <a:spcPct val="140000"/>
              </a:lnSpc>
              <a:spcBef>
                <a:spcPts val="0"/>
              </a:spcBef>
              <a:buClr>
                <a:srgbClr val="ADB606"/>
              </a:buClr>
              <a:buFont typeface="+mj-lt"/>
              <a:buAutoNum type="arabicPeriod"/>
              <a:defRPr sz="1150">
                <a:latin typeface="+mn-lt"/>
                <a:cs typeface="MarkOT-ExtraLight"/>
              </a:defRPr>
            </a:lvl2pPr>
            <a:lvl3pPr marL="808038" indent="-271463">
              <a:lnSpc>
                <a:spcPct val="140000"/>
              </a:lnSpc>
              <a:spcBef>
                <a:spcPts val="0"/>
              </a:spcBef>
              <a:buClr>
                <a:srgbClr val="ADB606"/>
              </a:buClr>
              <a:buFont typeface="+mj-lt"/>
              <a:buAutoNum type="arabicPeriod"/>
              <a:tabLst/>
              <a:defRPr sz="1150">
                <a:latin typeface="+mn-lt"/>
                <a:cs typeface="MarkOT-ExtraLight"/>
              </a:defRPr>
            </a:lvl3pPr>
            <a:lvl4pPr marL="1371600" indent="0">
              <a:lnSpc>
                <a:spcPts val="1500"/>
              </a:lnSpc>
              <a:spcBef>
                <a:spcPts val="0"/>
              </a:spcBef>
              <a:buNone/>
              <a:defRPr sz="1150"/>
            </a:lvl4pPr>
            <a:lvl5pPr marL="1828800" indent="0">
              <a:lnSpc>
                <a:spcPts val="1500"/>
              </a:lnSpc>
              <a:spcBef>
                <a:spcPts val="0"/>
              </a:spcBef>
              <a:buNone/>
              <a:defRPr sz="1150"/>
            </a:lvl5pPr>
          </a:lstStyle>
          <a:p>
            <a:pPr lvl="0"/>
            <a:r>
              <a:rPr lang="de-DE"/>
              <a:t>Aufzählungsebene 1</a:t>
            </a:r>
          </a:p>
          <a:p>
            <a:pPr lvl="1"/>
            <a:r>
              <a:rPr lang="de-DE"/>
              <a:t>Aufzählungsebene 2</a:t>
            </a:r>
          </a:p>
          <a:p>
            <a:pPr lvl="2"/>
            <a:r>
              <a:rPr lang="de-DE"/>
              <a:t>Aufzählungsebene 3</a:t>
            </a:r>
          </a:p>
          <a:p>
            <a:pPr lvl="0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73600" y="157307"/>
            <a:ext cx="8593200" cy="31418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73598" y="561632"/>
            <a:ext cx="8593200" cy="14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50" b="0" cap="none" baseline="0">
                <a:latin typeface="+mj-lt"/>
                <a:cs typeface="MarkOT-ExtraLight"/>
              </a:defRPr>
            </a:lvl1pPr>
            <a:lvl2pPr marL="457200" indent="0">
              <a:buNone/>
              <a:defRPr sz="1150" b="1"/>
            </a:lvl2pPr>
            <a:lvl3pPr marL="914400" indent="0">
              <a:buNone/>
              <a:defRPr sz="1150" b="1"/>
            </a:lvl3pPr>
            <a:lvl4pPr marL="1371600" indent="0">
              <a:buNone/>
              <a:defRPr sz="1150" b="1"/>
            </a:lvl4pPr>
            <a:lvl5pPr marL="1828800" indent="0">
              <a:buNone/>
              <a:defRPr sz="1150" b="1"/>
            </a:lvl5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66" y="4881294"/>
            <a:ext cx="4165050" cy="1622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914400" rtl="0" eaLnBrk="1" latinLnBrk="0" hangingPunct="1">
              <a:defRPr lang="de-DE" sz="700" kern="1200" smtClean="0">
                <a:solidFill>
                  <a:schemeClr val="tx1"/>
                </a:solidFill>
                <a:latin typeface="MarkOT-ExtraLight" panose="020B0404020101010102" pitchFamily="34" charset="0"/>
                <a:ea typeface="+mn-ea"/>
                <a:cs typeface="MarkOT-ExtraLight" panose="020B0404020101010102" pitchFamily="34" charset="0"/>
              </a:defRPr>
            </a:lvl1pPr>
          </a:lstStyle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C87020-2EA4-43A5-8F58-99AEA8825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47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ßseite 1 - Schwarz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277813" y="2162276"/>
            <a:ext cx="8591550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>
              <a:lnSpc>
                <a:spcPts val="3000"/>
              </a:lnSpc>
            </a:pPr>
            <a:r>
              <a:rPr lang="de-DE" sz="2500" b="0">
                <a:solidFill>
                  <a:schemeClr val="bg1"/>
                </a:solidFill>
                <a:latin typeface="MarkOT" panose="020B0504020101010102" pitchFamily="34" charset="0"/>
                <a:cs typeface="MarkOT-ExtraLight"/>
              </a:rPr>
              <a:t>Vielen Dank für Ihre Aufmerksamkeit. 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275601" y="4321574"/>
            <a:ext cx="4397347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 kern="1200">
                <a:solidFill>
                  <a:schemeClr val="bg1"/>
                </a:solidFill>
                <a:latin typeface="MarkOT-ExtraLight"/>
                <a:ea typeface="+mn-ea"/>
                <a:cs typeface="MarkOT-ExtraLight"/>
              </a:rPr>
              <a:t>MAS Gesellschaft für Marktanalyse und Strategie mbH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>
                <a:solidFill>
                  <a:schemeClr val="bg1"/>
                </a:solidFill>
                <a:latin typeface="MarkOT-ExtraLight"/>
                <a:cs typeface="MarkOT-ExtraLight"/>
              </a:rPr>
              <a:t>Marienplatz 1 | 04103 Leipzig | </a:t>
            </a:r>
            <a:r>
              <a:rPr lang="cs-CZ" sz="950">
                <a:solidFill>
                  <a:schemeClr val="bg1"/>
                </a:solidFill>
                <a:latin typeface="MarkOT-ExtraLight"/>
                <a:cs typeface="MarkOT-ExtraLight"/>
              </a:rPr>
              <a:t>+49 341 25 07 0500</a:t>
            </a:r>
            <a:endParaRPr lang="de-DE" sz="950">
              <a:solidFill>
                <a:schemeClr val="bg1"/>
              </a:solidFill>
              <a:latin typeface="MarkOT-ExtraLight"/>
              <a:cs typeface="MarkOT-ExtraLight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>
                <a:solidFill>
                  <a:schemeClr val="bg1"/>
                </a:solidFill>
                <a:latin typeface="MarkOT-ExtraLight"/>
                <a:cs typeface="MarkOT-ExtraLight"/>
              </a:rPr>
              <a:t>kontakt@maspartners.de | </a:t>
            </a:r>
            <a:r>
              <a:rPr lang="de-DE" sz="950" kern="1200">
                <a:solidFill>
                  <a:schemeClr val="bg1"/>
                </a:solidFill>
                <a:latin typeface="MarkOT-ExtraLight"/>
                <a:ea typeface="+mn-ea"/>
                <a:cs typeface="MarkOT-ExtraLight"/>
              </a:rPr>
              <a:t>www.maspartners.de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26BAFBE-38A5-4FDE-B63C-B677138F5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0" y="297998"/>
            <a:ext cx="2449798" cy="5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1 -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273600" y="166255"/>
            <a:ext cx="8593200" cy="305233"/>
          </a:xfrm>
        </p:spPr>
        <p:txBody>
          <a:bodyPr/>
          <a:lstStyle>
            <a:lvl1pPr algn="l">
              <a:lnSpc>
                <a:spcPts val="3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Ihre Ansprechpartner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77812" y="915988"/>
            <a:ext cx="1933200" cy="23035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500">
                <a:latin typeface="MarkOT-ExtraLigh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7812" y="3219519"/>
            <a:ext cx="1933200" cy="449827"/>
          </a:xfrm>
          <a:prstGeom prst="rect">
            <a:avLst/>
          </a:prstGeom>
          <a:solidFill>
            <a:srgbClr val="ADB606"/>
          </a:solidFill>
        </p:spPr>
        <p:txBody>
          <a:bodyPr lIns="72000" tIns="0" rIns="0" bIns="0"/>
          <a:lstStyle>
            <a:lvl1pPr marL="0" indent="0">
              <a:lnSpc>
                <a:spcPts val="1500"/>
              </a:lnSpc>
              <a:buNone/>
              <a:defRPr sz="950" b="1">
                <a:solidFill>
                  <a:schemeClr val="tx1"/>
                </a:solidFill>
                <a:latin typeface="MarkOT-ExtraLigh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Name Nachname</a:t>
            </a:r>
          </a:p>
          <a:p>
            <a:pPr lvl="0"/>
            <a:r>
              <a:rPr lang="de-DE"/>
              <a:t>Position</a:t>
            </a:r>
          </a:p>
          <a:p>
            <a:pPr lvl="0"/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44681" y="3752218"/>
            <a:ext cx="1458000" cy="90709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950" b="0" baseline="0">
                <a:solidFill>
                  <a:schemeClr val="tx1"/>
                </a:solidFill>
                <a:latin typeface="MarkOT-ExtraLigh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bitte eintragen </a:t>
            </a:r>
          </a:p>
          <a:p>
            <a:pPr lvl="0"/>
            <a:r>
              <a:rPr lang="de-DE"/>
              <a:t>Mobil:</a:t>
            </a:r>
          </a:p>
          <a:p>
            <a:pPr lvl="0"/>
            <a:r>
              <a:rPr lang="de-DE"/>
              <a:t>Fax:</a:t>
            </a:r>
          </a:p>
          <a:p>
            <a:pPr lvl="0"/>
            <a:r>
              <a:rPr lang="de-DE"/>
              <a:t>Skype:</a:t>
            </a:r>
          </a:p>
          <a:p>
            <a:pPr lvl="0"/>
            <a:r>
              <a:rPr lang="de-DE"/>
              <a:t>Mail: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277813" y="3752218"/>
            <a:ext cx="479569" cy="961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Fon:</a:t>
            </a:r>
          </a:p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Mobil:</a:t>
            </a:r>
          </a:p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Fax:</a:t>
            </a:r>
          </a:p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Skype:</a:t>
            </a:r>
          </a:p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Mail: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2485519" y="915988"/>
            <a:ext cx="1933200" cy="23035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500">
                <a:latin typeface="MarkOT-ExtraLigh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8"/>
          </p:nvPr>
        </p:nvSpPr>
        <p:spPr>
          <a:xfrm>
            <a:off x="4722669" y="915988"/>
            <a:ext cx="1933200" cy="23035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500">
                <a:latin typeface="MarkOT-ExtraLigh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85519" y="3219519"/>
            <a:ext cx="1933200" cy="449827"/>
          </a:xfrm>
          <a:prstGeom prst="rect">
            <a:avLst/>
          </a:prstGeom>
          <a:solidFill>
            <a:srgbClr val="ADB606"/>
          </a:solidFill>
        </p:spPr>
        <p:txBody>
          <a:bodyPr lIns="72000" tIns="0" rIns="0" bIns="0"/>
          <a:lstStyle>
            <a:lvl1pPr marL="0" indent="0">
              <a:lnSpc>
                <a:spcPts val="1500"/>
              </a:lnSpc>
              <a:buNone/>
              <a:defRPr sz="950" b="1">
                <a:solidFill>
                  <a:srgbClr val="000000"/>
                </a:solidFill>
                <a:latin typeface="MarkOT-ExtraLigh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Name Nachname</a:t>
            </a:r>
          </a:p>
          <a:p>
            <a:pPr lvl="0"/>
            <a:r>
              <a:rPr lang="de-DE"/>
              <a:t>Position</a:t>
            </a:r>
          </a:p>
          <a:p>
            <a:pPr lvl="0"/>
            <a:endParaRPr lang="de-DE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722669" y="3219519"/>
            <a:ext cx="1933200" cy="449827"/>
          </a:xfrm>
          <a:prstGeom prst="rect">
            <a:avLst/>
          </a:prstGeom>
          <a:solidFill>
            <a:srgbClr val="ADB606"/>
          </a:solidFill>
        </p:spPr>
        <p:txBody>
          <a:bodyPr lIns="72000" tIns="0" rIns="0" bIns="0"/>
          <a:lstStyle>
            <a:lvl1pPr marL="0" indent="0">
              <a:lnSpc>
                <a:spcPts val="1500"/>
              </a:lnSpc>
              <a:buNone/>
              <a:defRPr sz="950" b="1">
                <a:solidFill>
                  <a:srgbClr val="000000"/>
                </a:solidFill>
                <a:latin typeface="MarkOT-ExtraLigh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Name Nachname</a:t>
            </a:r>
          </a:p>
          <a:p>
            <a:pPr lvl="0"/>
            <a:r>
              <a:rPr lang="de-DE"/>
              <a:t>Position</a:t>
            </a:r>
          </a:p>
          <a:p>
            <a:pPr lvl="0"/>
            <a:endParaRPr lang="de-DE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961409" y="3752218"/>
            <a:ext cx="1458000" cy="90709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950" b="0" baseline="0">
                <a:solidFill>
                  <a:schemeClr val="tx1"/>
                </a:solidFill>
                <a:latin typeface="MarkOT-ExtraLigh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bitte eintragen </a:t>
            </a:r>
          </a:p>
          <a:p>
            <a:pPr lvl="0"/>
            <a:r>
              <a:rPr lang="de-DE"/>
              <a:t>Mobil:</a:t>
            </a:r>
          </a:p>
          <a:p>
            <a:pPr lvl="0"/>
            <a:r>
              <a:rPr lang="de-DE"/>
              <a:t>Fax:</a:t>
            </a:r>
          </a:p>
          <a:p>
            <a:pPr lvl="0"/>
            <a:r>
              <a:rPr lang="de-DE"/>
              <a:t>Skype:</a:t>
            </a:r>
          </a:p>
          <a:p>
            <a:pPr lvl="0"/>
            <a:r>
              <a:rPr lang="de-DE"/>
              <a:t>Mail:</a:t>
            </a:r>
          </a:p>
        </p:txBody>
      </p:sp>
      <p:sp>
        <p:nvSpPr>
          <p:cNvPr id="29" name="Textfeld 28"/>
          <p:cNvSpPr txBox="1"/>
          <p:nvPr userDrawn="1"/>
        </p:nvSpPr>
        <p:spPr>
          <a:xfrm>
            <a:off x="2494540" y="3752218"/>
            <a:ext cx="479569" cy="961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Fon:</a:t>
            </a:r>
          </a:p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Mobil:</a:t>
            </a:r>
          </a:p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Fax:</a:t>
            </a:r>
          </a:p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Skype:</a:t>
            </a:r>
          </a:p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Mail:</a:t>
            </a:r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187950" y="3752218"/>
            <a:ext cx="1458000" cy="90709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950" b="0" baseline="0">
                <a:solidFill>
                  <a:schemeClr val="tx1"/>
                </a:solidFill>
                <a:latin typeface="MarkOT-ExtraLigh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bitte eintragen </a:t>
            </a:r>
          </a:p>
          <a:p>
            <a:pPr lvl="0"/>
            <a:r>
              <a:rPr lang="de-DE"/>
              <a:t>Mobil:</a:t>
            </a:r>
          </a:p>
          <a:p>
            <a:pPr lvl="0"/>
            <a:r>
              <a:rPr lang="de-DE"/>
              <a:t>Fax:</a:t>
            </a:r>
          </a:p>
          <a:p>
            <a:pPr lvl="0"/>
            <a:r>
              <a:rPr lang="de-DE"/>
              <a:t>Skype:</a:t>
            </a:r>
          </a:p>
          <a:p>
            <a:pPr lvl="0"/>
            <a:r>
              <a:rPr lang="de-DE"/>
              <a:t>Mail:</a:t>
            </a:r>
          </a:p>
        </p:txBody>
      </p:sp>
      <p:sp>
        <p:nvSpPr>
          <p:cNvPr id="31" name="Textfeld 30"/>
          <p:cNvSpPr txBox="1"/>
          <p:nvPr userDrawn="1"/>
        </p:nvSpPr>
        <p:spPr>
          <a:xfrm>
            <a:off x="4721081" y="3752218"/>
            <a:ext cx="479569" cy="961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Fon:</a:t>
            </a:r>
          </a:p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Mobil:</a:t>
            </a:r>
          </a:p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Fax:</a:t>
            </a:r>
          </a:p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Skype:</a:t>
            </a:r>
          </a:p>
          <a:p>
            <a:pPr lvl="0">
              <a:lnSpc>
                <a:spcPts val="1500"/>
              </a:lnSpc>
            </a:pPr>
            <a:r>
              <a:rPr lang="de-DE" sz="950">
                <a:latin typeface="MarkOT-ExtraLight"/>
                <a:cs typeface="MarkOT-ExtraLight"/>
              </a:rPr>
              <a:t>Mail: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25" y="915989"/>
            <a:ext cx="1251875" cy="44337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1426053"/>
            <a:ext cx="1333500" cy="50006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F8CBCB2-B666-4D54-98BE-9F7679302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53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2 - Schwarz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532017" y="960408"/>
            <a:ext cx="1933200" cy="28337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 cap="flat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MarkOT-ExtraLigh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89200" y="3971925"/>
            <a:ext cx="1933200" cy="53252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950" b="1">
                <a:solidFill>
                  <a:schemeClr val="bg1"/>
                </a:solidFill>
                <a:latin typeface="MarkOT-ExtraLigh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Name Nachname</a:t>
            </a:r>
          </a:p>
          <a:p>
            <a:pPr lvl="0"/>
            <a:r>
              <a:rPr lang="de-DE"/>
              <a:t>Mail</a:t>
            </a:r>
          </a:p>
          <a:p>
            <a:pPr lvl="0"/>
            <a:endParaRPr lang="de-DE"/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715257" y="960408"/>
            <a:ext cx="1933200" cy="28337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 cap="flat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MarkOT-ExtraLigh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705351" y="3971924"/>
            <a:ext cx="1933200" cy="53252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950" b="1">
                <a:solidFill>
                  <a:schemeClr val="bg1"/>
                </a:solidFill>
                <a:latin typeface="MarkOT-ExtraLigh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Name Nachname</a:t>
            </a:r>
          </a:p>
          <a:p>
            <a:pPr lvl="0"/>
            <a:r>
              <a:rPr lang="de-DE"/>
              <a:t>Mail</a:t>
            </a:r>
          </a:p>
          <a:p>
            <a:pPr lvl="0"/>
            <a:endParaRPr lang="de-DE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8"/>
          </p:nvPr>
        </p:nvSpPr>
        <p:spPr>
          <a:xfrm>
            <a:off x="6898498" y="960408"/>
            <a:ext cx="1933200" cy="28337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 cap="flat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MarkOT-ExtraLigh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5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27849" y="3971924"/>
            <a:ext cx="1933200" cy="532524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txBody>
          <a:bodyPr lIns="0" tIns="0" rIns="0" bIns="0"/>
          <a:lstStyle>
            <a:lvl1pPr marL="0" indent="0">
              <a:lnSpc>
                <a:spcPts val="1500"/>
              </a:lnSpc>
              <a:buNone/>
              <a:defRPr sz="950" b="1">
                <a:solidFill>
                  <a:schemeClr val="bg1"/>
                </a:solidFill>
                <a:latin typeface="MarkOT-ExtraLigh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Name Nachname</a:t>
            </a:r>
          </a:p>
          <a:p>
            <a:pPr lvl="0"/>
            <a:r>
              <a:rPr lang="de-DE"/>
              <a:t>Mail</a:t>
            </a:r>
          </a:p>
          <a:p>
            <a:pPr lvl="0"/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275601" y="2813101"/>
            <a:ext cx="2066843" cy="172354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 kern="1200">
                <a:solidFill>
                  <a:schemeClr val="bg1"/>
                </a:solidFill>
                <a:latin typeface="MarkOT-ExtraLight"/>
                <a:ea typeface="+mn-ea"/>
                <a:cs typeface="MarkOT-ExtraLight"/>
              </a:rPr>
              <a:t>MAS Gesellschaft für Markt-analyse und Strategie mbH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de-DE" sz="950" kern="1200">
              <a:solidFill>
                <a:schemeClr val="bg1"/>
              </a:solidFill>
              <a:latin typeface="MarkOT-ExtraLight"/>
              <a:ea typeface="+mn-ea"/>
              <a:cs typeface="MarkOT-ExtraLight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>
                <a:solidFill>
                  <a:schemeClr val="bg1"/>
                </a:solidFill>
                <a:latin typeface="MarkOT-ExtraLight"/>
                <a:cs typeface="MarkOT-ExtraLight"/>
              </a:rPr>
              <a:t>Marienplatz 1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>
                <a:solidFill>
                  <a:schemeClr val="bg1"/>
                </a:solidFill>
                <a:latin typeface="MarkOT-ExtraLight"/>
                <a:cs typeface="MarkOT-ExtraLight"/>
              </a:rPr>
              <a:t>04103 Leipzig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de-DE" sz="950">
              <a:solidFill>
                <a:schemeClr val="bg1"/>
              </a:solidFill>
              <a:latin typeface="MarkOT-ExtraLight"/>
              <a:cs typeface="MarkOT-ExtraLight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cs-CZ" sz="950">
                <a:solidFill>
                  <a:schemeClr val="bg1"/>
                </a:solidFill>
                <a:latin typeface="MarkOT-ExtraLight"/>
                <a:cs typeface="MarkOT-ExtraLight"/>
              </a:rPr>
              <a:t>+49 341 25 07 0500</a:t>
            </a:r>
            <a:endParaRPr lang="en-US" sz="950" kern="1200">
              <a:solidFill>
                <a:schemeClr val="bg1"/>
              </a:solidFill>
              <a:latin typeface="MarkOT-ExtraLight"/>
              <a:ea typeface="+mn-ea"/>
              <a:cs typeface="MarkOT-ExtraLight"/>
            </a:endParaRPr>
          </a:p>
          <a:p>
            <a:pPr marL="0" marR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50" kern="1200">
                <a:solidFill>
                  <a:schemeClr val="bg1"/>
                </a:solidFill>
                <a:latin typeface="MarkOT-ExtraLight"/>
                <a:ea typeface="+mn-ea"/>
                <a:cs typeface="MarkOT-ExtraLight"/>
              </a:rPr>
              <a:t>www.maspartners.de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>
                <a:solidFill>
                  <a:schemeClr val="bg1"/>
                </a:solidFill>
                <a:latin typeface="MarkOT-ExtraLight"/>
                <a:cs typeface="MarkOT-ExtraLight"/>
              </a:rPr>
              <a:t>kontakt@maspartners.de</a:t>
            </a:r>
            <a:endParaRPr lang="de-DE" sz="950" kern="1200">
              <a:solidFill>
                <a:schemeClr val="bg1"/>
              </a:solidFill>
              <a:latin typeface="MarkOT-ExtraLight"/>
              <a:ea typeface="+mn-ea"/>
              <a:cs typeface="MarkOT-ExtraLigh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4B16903-481C-4649-B8EE-CECC379F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0" y="297998"/>
            <a:ext cx="2449798" cy="5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3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Methodensteck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/>
          <p:cNvSpPr>
            <a:spLocks noGrp="1"/>
          </p:cNvSpPr>
          <p:nvPr>
            <p:ph type="pic" sz="quarter" idx="12"/>
          </p:nvPr>
        </p:nvSpPr>
        <p:spPr>
          <a:xfrm>
            <a:off x="5816600" y="915989"/>
            <a:ext cx="3055937" cy="374332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273600" y="157307"/>
            <a:ext cx="8593200" cy="31418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5"/>
          </p:nvPr>
        </p:nvSpPr>
        <p:spPr>
          <a:xfrm>
            <a:off x="269366" y="4880977"/>
            <a:ext cx="4165050" cy="16228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Mediapulse | Blick über den Tellerrand | Seite </a:t>
            </a:r>
            <a:fld id="{F62D0AD1-E963-410F-81FD-C9D0C0864506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C0652C-1520-43D0-AA8B-043AB0A27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93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 - Schwarz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277813" y="166256"/>
            <a:ext cx="7481887" cy="749732"/>
          </a:xfrm>
        </p:spPr>
        <p:txBody>
          <a:bodyPr/>
          <a:lstStyle>
            <a:lvl1pPr algn="l">
              <a:lnSpc>
                <a:spcPts val="3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0. Kapitel </a:t>
            </a:r>
            <a:br>
              <a:rPr lang="de-DE"/>
            </a:br>
            <a:r>
              <a:rPr lang="de-DE" err="1"/>
              <a:t>Kapiteltrenner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966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 - Weiß Dru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277813" y="166256"/>
            <a:ext cx="7481887" cy="749732"/>
          </a:xfrm>
        </p:spPr>
        <p:txBody>
          <a:bodyPr/>
          <a:lstStyle>
            <a:lvl1pPr algn="l">
              <a:lnSpc>
                <a:spcPts val="3000"/>
              </a:lnSpc>
              <a:defRPr>
                <a:solidFill>
                  <a:srgbClr val="ADB606"/>
                </a:solidFill>
              </a:defRPr>
            </a:lvl1pPr>
          </a:lstStyle>
          <a:p>
            <a:r>
              <a:rPr lang="de-DE"/>
              <a:t>0. Kapitel </a:t>
            </a:r>
            <a:br>
              <a:rPr lang="de-DE"/>
            </a:br>
            <a:r>
              <a:rPr lang="de-DE" err="1"/>
              <a:t>Kapiteltrenner</a:t>
            </a:r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BE11F5-D6F7-4119-8845-5F785C370B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0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2 - Weiß Dru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84856" y="1980000"/>
            <a:ext cx="8583470" cy="11882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aseline="0">
                <a:solidFill>
                  <a:schemeClr val="tx1"/>
                </a:solidFill>
                <a:latin typeface="+mj-lt"/>
                <a:cs typeface="MarkOT-ExtraLight"/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Titel des Ergebnisberichts</a:t>
            </a:r>
            <a:br>
              <a:rPr lang="de-DE"/>
            </a:br>
            <a:r>
              <a:rPr lang="de-DE"/>
              <a:t>Kunde | JJJJ-MM-TT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75601" y="4321574"/>
            <a:ext cx="439734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 kern="1200">
                <a:solidFill>
                  <a:schemeClr val="tx1"/>
                </a:solidFill>
                <a:latin typeface="MarkOT-ExtraLight"/>
                <a:ea typeface="+mn-ea"/>
                <a:cs typeface="MarkOT-ExtraLight"/>
              </a:rPr>
              <a:t>MAS Gesellschaft für Marktanalyse und Strategie mbH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>
                <a:solidFill>
                  <a:schemeClr val="tx1"/>
                </a:solidFill>
                <a:latin typeface="MarkOT-ExtraLight"/>
                <a:cs typeface="MarkOT-ExtraLight"/>
              </a:rPr>
              <a:t>Marienplatz 1 | 04103 Leipzig | +49 341</a:t>
            </a:r>
            <a:r>
              <a:rPr lang="de-DE" sz="950" baseline="0">
                <a:solidFill>
                  <a:schemeClr val="tx1"/>
                </a:solidFill>
                <a:latin typeface="MarkOT-ExtraLight"/>
                <a:cs typeface="MarkOT-ExtraLight"/>
              </a:rPr>
              <a:t> 25 07 0500</a:t>
            </a:r>
            <a:endParaRPr lang="de-DE" sz="950">
              <a:solidFill>
                <a:schemeClr val="tx1"/>
              </a:solidFill>
              <a:latin typeface="MarkOT-ExtraLight"/>
              <a:cs typeface="MarkOT-ExtraLight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>
                <a:solidFill>
                  <a:schemeClr val="tx1"/>
                </a:solidFill>
                <a:latin typeface="MarkOT-ExtraLight"/>
                <a:cs typeface="MarkOT-ExtraLight"/>
              </a:rPr>
              <a:t>kontakt@maspartners.de | </a:t>
            </a:r>
            <a:r>
              <a:rPr lang="de-DE" sz="950" kern="1200">
                <a:solidFill>
                  <a:schemeClr val="tx1"/>
                </a:solidFill>
                <a:latin typeface="MarkOT-ExtraLight"/>
                <a:ea typeface="+mn-ea"/>
                <a:cs typeface="MarkOT-ExtraLight"/>
              </a:rPr>
              <a:t>www.maspartners.de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A620F2-521E-4C9E-9806-B8860F8E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6" y="304372"/>
            <a:ext cx="2388153" cy="4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43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ßseite 2 - Weiß Dru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277813" y="2168175"/>
            <a:ext cx="8591550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>
              <a:lnSpc>
                <a:spcPts val="3000"/>
              </a:lnSpc>
            </a:pPr>
            <a:r>
              <a:rPr lang="de-DE" sz="2500" b="0">
                <a:latin typeface="+mj-lt"/>
                <a:cs typeface="MarkOT-ExtraLight"/>
              </a:rPr>
              <a:t>Vielen Dank für Ihre Aufmerksamkeit. 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275601" y="4321574"/>
            <a:ext cx="4397347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 kern="1200">
                <a:solidFill>
                  <a:schemeClr val="tx1"/>
                </a:solidFill>
                <a:latin typeface="MarkOT-ExtraLight"/>
                <a:ea typeface="+mn-ea"/>
                <a:cs typeface="MarkOT-ExtraLight"/>
              </a:rPr>
              <a:t>MAS Gesellschaft für Marktanalyse und Strategie mbH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>
                <a:solidFill>
                  <a:schemeClr val="tx1"/>
                </a:solidFill>
                <a:latin typeface="MarkOT-ExtraLight"/>
                <a:cs typeface="MarkOT-ExtraLight"/>
              </a:rPr>
              <a:t>Marienplatz 1 | 04103 Leipzig | +49 341</a:t>
            </a:r>
            <a:r>
              <a:rPr lang="de-DE" sz="950" baseline="0">
                <a:solidFill>
                  <a:schemeClr val="tx1"/>
                </a:solidFill>
                <a:latin typeface="MarkOT-ExtraLight"/>
                <a:cs typeface="MarkOT-ExtraLight"/>
              </a:rPr>
              <a:t> 25 07 0500</a:t>
            </a:r>
            <a:endParaRPr lang="de-DE" sz="950">
              <a:solidFill>
                <a:schemeClr val="tx1"/>
              </a:solidFill>
              <a:latin typeface="MarkOT-ExtraLight"/>
              <a:cs typeface="MarkOT-ExtraLight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de-DE" sz="950">
                <a:solidFill>
                  <a:schemeClr val="tx1"/>
                </a:solidFill>
                <a:latin typeface="MarkOT-ExtraLight"/>
                <a:cs typeface="MarkOT-ExtraLight"/>
              </a:rPr>
              <a:t>kontakt@maspartners.de | </a:t>
            </a:r>
            <a:r>
              <a:rPr lang="de-DE" sz="950" kern="1200">
                <a:solidFill>
                  <a:schemeClr val="tx1"/>
                </a:solidFill>
                <a:latin typeface="MarkOT-ExtraLight"/>
                <a:ea typeface="+mn-ea"/>
                <a:cs typeface="MarkOT-ExtraLight"/>
              </a:rPr>
              <a:t>www.maspartners.de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99188A-BB54-4BE6-8937-4F4D6B1F3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6" y="304372"/>
            <a:ext cx="2388153" cy="4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3844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itenlayout 1 - Textfe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3598" y="591127"/>
            <a:ext cx="8593200" cy="14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50" b="0" cap="none" baseline="0"/>
            </a:lvl1pPr>
            <a:lvl2pPr marL="457200" indent="0">
              <a:buNone/>
              <a:defRPr sz="1150" b="1"/>
            </a:lvl2pPr>
            <a:lvl3pPr marL="914400" indent="0">
              <a:buNone/>
              <a:defRPr sz="1150" b="1"/>
            </a:lvl3pPr>
            <a:lvl4pPr marL="1371600" indent="0">
              <a:buNone/>
              <a:defRPr sz="1150" b="1"/>
            </a:lvl4pPr>
            <a:lvl5pPr marL="1828800" indent="0">
              <a:buNone/>
              <a:defRPr sz="1150" b="1"/>
            </a:lvl5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273600" y="915988"/>
            <a:ext cx="6378025" cy="37439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50"/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Platzhalter Inhalt einfügen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927849" y="915988"/>
            <a:ext cx="1941513" cy="2534102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aseline="0"/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 lIns="0" tIns="0" rIns="0" bIns="0" anchor="b"/>
          <a:lstStyle>
            <a:lvl1pPr>
              <a:defRPr lang="de-DE" smtClean="0">
                <a:solidFill>
                  <a:srgbClr val="969696"/>
                </a:solidFill>
                <a:latin typeface="Proxima Nova Rg" panose="02000506030000020004" pitchFamily="50" charset="0"/>
                <a:cs typeface="Arial" charset="0"/>
              </a:defRPr>
            </a:lvl1pPr>
          </a:lstStyle>
          <a:p>
            <a:r>
              <a:rPr lang="de-DE"/>
              <a:t>Wellenvergleich rns | ma 2014 Radio (Prognose) | Sachsen Seite </a:t>
            </a:r>
            <a:fld id="{A2AA119D-1C95-4F2B-AD31-26C104E7882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51" y="4895293"/>
            <a:ext cx="1339198" cy="9130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925462" y="3663798"/>
            <a:ext cx="1940400" cy="108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 b="1" i="0" cap="all" baseline="0"/>
            </a:lvl1pPr>
            <a:lvl2pPr marL="457200" indent="0">
              <a:buNone/>
              <a:defRPr sz="750"/>
            </a:lvl2pPr>
            <a:lvl3pPr marL="914400" indent="0">
              <a:buNone/>
              <a:defRPr sz="750"/>
            </a:lvl3pPr>
            <a:lvl4pPr marL="1371600" indent="0">
              <a:buNone/>
              <a:defRPr sz="750"/>
            </a:lvl4pPr>
            <a:lvl5pPr marL="1828800" indent="0">
              <a:buNone/>
              <a:defRPr sz="75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/>
              <a:t>Frage</a:t>
            </a:r>
          </a:p>
          <a:p>
            <a:pPr lvl="0"/>
            <a:endParaRPr lang="de-DE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924487" y="3791210"/>
            <a:ext cx="1940400" cy="36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0" baseline="0"/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Einfügen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925462" y="4179452"/>
            <a:ext cx="1940400" cy="1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 b="1" i="0" cap="all" baseline="0"/>
            </a:lvl1pPr>
            <a:lvl2pPr marL="457200" indent="0">
              <a:buNone/>
              <a:defRPr sz="750"/>
            </a:lvl2pPr>
            <a:lvl3pPr marL="914400" indent="0">
              <a:buNone/>
              <a:defRPr sz="750"/>
            </a:lvl3pPr>
            <a:lvl4pPr marL="1371600" indent="0">
              <a:buNone/>
              <a:defRPr sz="750"/>
            </a:lvl4pPr>
            <a:lvl5pPr marL="1828800" indent="0">
              <a:buNone/>
              <a:defRPr sz="750"/>
            </a:lvl5pPr>
          </a:lstStyle>
          <a:p>
            <a:pPr lvl="0"/>
            <a:r>
              <a:rPr lang="de-DE"/>
              <a:t>Basis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924487" y="4306864"/>
            <a:ext cx="1940400" cy="36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0" baseline="0"/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142156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layout 1 - Textfe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3598" y="561632"/>
            <a:ext cx="8593200" cy="14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50" b="0" cap="none" baseline="0">
                <a:latin typeface="MarkOT" panose="020B0504020101010102" pitchFamily="34" charset="0"/>
                <a:cs typeface="MarkOT" panose="020B0504020101010102" pitchFamily="34" charset="0"/>
              </a:defRPr>
            </a:lvl1pPr>
            <a:lvl2pPr marL="457200" indent="0">
              <a:buNone/>
              <a:defRPr sz="1150" b="1"/>
            </a:lvl2pPr>
            <a:lvl3pPr marL="914400" indent="0">
              <a:buNone/>
              <a:defRPr sz="1150" b="1"/>
            </a:lvl3pPr>
            <a:lvl4pPr marL="1371600" indent="0">
              <a:buNone/>
              <a:defRPr sz="1150" b="1"/>
            </a:lvl4pPr>
            <a:lvl5pPr marL="1828800" indent="0">
              <a:buNone/>
              <a:defRPr sz="1150" b="1"/>
            </a:lvl5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273600" y="915988"/>
            <a:ext cx="6378025" cy="374399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150">
                <a:latin typeface="+mn-l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Platzhalter Inhalt einfügen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927849" y="915988"/>
            <a:ext cx="1941513" cy="2386978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aseline="0">
                <a:latin typeface="MarkOT" panose="020B0504020101010102" pitchFamily="34" charset="0"/>
                <a:cs typeface="MarkOT" panose="020B0504020101010102" pitchFamily="34" charset="0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925462" y="3368266"/>
            <a:ext cx="1940400" cy="1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 b="1" i="0" cap="all" baseline="0">
                <a:latin typeface="MarkOT" panose="020B0504020101010102" pitchFamily="34" charset="0"/>
                <a:cs typeface="MarkOT" panose="020B0504020101010102" pitchFamily="34" charset="0"/>
              </a:defRPr>
            </a:lvl1pPr>
            <a:lvl2pPr marL="457200" indent="0">
              <a:buNone/>
              <a:defRPr sz="750"/>
            </a:lvl2pPr>
            <a:lvl3pPr marL="914400" indent="0">
              <a:buNone/>
              <a:defRPr sz="750"/>
            </a:lvl3pPr>
            <a:lvl4pPr marL="1371600" indent="0">
              <a:buNone/>
              <a:defRPr sz="750"/>
            </a:lvl4pPr>
            <a:lvl5pPr marL="1828800" indent="0">
              <a:buNone/>
              <a:defRPr sz="750"/>
            </a:lvl5pPr>
          </a:lstStyle>
          <a:p>
            <a:pPr lvl="0"/>
            <a:r>
              <a:rPr lang="de-DE"/>
              <a:t>Frage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924487" y="3501139"/>
            <a:ext cx="1940400" cy="5701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0" baseline="0">
                <a:latin typeface="MarkOT" panose="020B0504020101010102" pitchFamily="34" charset="0"/>
                <a:cs typeface="MarkOT" panose="020B0504020101010102" pitchFamily="34" charset="0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Einfügen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925462" y="4217699"/>
            <a:ext cx="1940400" cy="1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 b="1" i="0" cap="all" baseline="0">
                <a:latin typeface="MarkOT" panose="020B0504020101010102" pitchFamily="34" charset="0"/>
                <a:cs typeface="MarkOT" panose="020B0504020101010102" pitchFamily="34" charset="0"/>
              </a:defRPr>
            </a:lvl1pPr>
            <a:lvl2pPr marL="457200" indent="0">
              <a:buNone/>
              <a:defRPr sz="750"/>
            </a:lvl2pPr>
            <a:lvl3pPr marL="914400" indent="0">
              <a:buNone/>
              <a:defRPr sz="750"/>
            </a:lvl3pPr>
            <a:lvl4pPr marL="1371600" indent="0">
              <a:buNone/>
              <a:defRPr sz="750"/>
            </a:lvl4pPr>
            <a:lvl5pPr marL="1828800" indent="0">
              <a:buNone/>
              <a:defRPr sz="750"/>
            </a:lvl5pPr>
          </a:lstStyle>
          <a:p>
            <a:pPr lvl="0"/>
            <a:r>
              <a:rPr lang="de-DE"/>
              <a:t>Basis</a:t>
            </a:r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25"/>
          </p:nvPr>
        </p:nvSpPr>
        <p:spPr>
          <a:xfrm>
            <a:off x="269366" y="4880979"/>
            <a:ext cx="4165050" cy="16228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Mediapulse | Blick über den Tellerrand | Seite </a:t>
            </a:r>
            <a:fld id="{B73C59CD-D52D-4E85-B61D-1C3B5DC2027A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6927850" y="4346575"/>
            <a:ext cx="1937037" cy="31273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lang="de-DE" sz="750" b="0" baseline="0" dirty="0">
                <a:latin typeface="MarkOT" panose="020B0504020101010102" pitchFamily="34" charset="0"/>
                <a:cs typeface="MarkOT" panose="020B0504020101010102" pitchFamily="34" charset="0"/>
              </a:defRPr>
            </a:lvl1pPr>
          </a:lstStyle>
          <a:p>
            <a:pPr marL="0" lvl="0"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de-DE"/>
              <a:t>Textmasterformat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C739D29-4CD9-41CE-9250-E5C9795A6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9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layout 2 - Textfelder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927849" y="915520"/>
            <a:ext cx="1941513" cy="3743793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aseline="0">
                <a:latin typeface="MarkOT" panose="020B0504020101010102" pitchFamily="34" charset="0"/>
                <a:cs typeface="MarkOT" panose="020B0504020101010102" pitchFamily="34" charset="0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271512" y="4170439"/>
            <a:ext cx="1942550" cy="108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1" cap="all" baseline="0">
                <a:latin typeface="MarkOT" panose="020B0504020101010102" pitchFamily="34" charset="0"/>
                <a:cs typeface="MarkOT" panose="020B0504020101010102" pitchFamily="34" charset="0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 err="1"/>
              <a:t>qUESTION</a:t>
            </a:r>
            <a:endParaRPr lang="de-DE"/>
          </a:p>
        </p:txBody>
      </p:sp>
      <p:sp>
        <p:nvSpPr>
          <p:cNvPr id="14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273600" y="915989"/>
            <a:ext cx="6381200" cy="307813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 sz="1150">
                <a:latin typeface="+mn-l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Platzhalter Inhalt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1512" y="4292567"/>
            <a:ext cx="1942550" cy="366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0" baseline="0">
                <a:latin typeface="MarkOT" panose="020B0504020101010102" pitchFamily="34" charset="0"/>
                <a:cs typeface="MarkOT" panose="020B0504020101010102" pitchFamily="34" charset="0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einfügen</a:t>
            </a:r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489199" y="4169211"/>
            <a:ext cx="1933619" cy="11045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1" cap="all" baseline="0">
                <a:latin typeface="MarkOT" panose="020B0504020101010102" pitchFamily="34" charset="0"/>
                <a:cs typeface="MarkOT" panose="020B0504020101010102" pitchFamily="34" charset="0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Basis</a:t>
            </a: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2491287" y="4292567"/>
            <a:ext cx="1929443" cy="366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0" baseline="0">
                <a:latin typeface="MarkOT" panose="020B0504020101010102" pitchFamily="34" charset="0"/>
                <a:cs typeface="MarkOT" panose="020B0504020101010102" pitchFamily="34" charset="0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einfügen</a:t>
            </a:r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717003" y="4170439"/>
            <a:ext cx="1942550" cy="108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1" cap="all" baseline="0">
                <a:latin typeface="MarkOT" panose="020B0504020101010102" pitchFamily="34" charset="0"/>
                <a:cs typeface="MarkOT" panose="020B0504020101010102" pitchFamily="34" charset="0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Add On</a:t>
            </a:r>
          </a:p>
        </p:txBody>
      </p:sp>
      <p:sp>
        <p:nvSpPr>
          <p:cNvPr id="23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719380" y="4292567"/>
            <a:ext cx="1937797" cy="366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0" baseline="0">
                <a:latin typeface="MarkOT" panose="020B0504020101010102" pitchFamily="34" charset="0"/>
                <a:cs typeface="MarkOT" panose="020B0504020101010102" pitchFamily="34" charset="0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einfügen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3598" y="561632"/>
            <a:ext cx="8593200" cy="14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50" b="0" cap="none" baseline="0">
                <a:latin typeface="MarkOT" panose="020B0504020101010102" pitchFamily="34" charset="0"/>
                <a:cs typeface="MarkOT" panose="020B0504020101010102" pitchFamily="34" charset="0"/>
              </a:defRPr>
            </a:lvl1pPr>
            <a:lvl2pPr marL="457200" indent="0">
              <a:buNone/>
              <a:defRPr sz="1150" b="1"/>
            </a:lvl2pPr>
            <a:lvl3pPr marL="914400" indent="0">
              <a:buNone/>
              <a:defRPr sz="1150" b="1"/>
            </a:lvl3pPr>
            <a:lvl4pPr marL="1371600" indent="0">
              <a:buNone/>
              <a:defRPr sz="1150" b="1"/>
            </a:lvl4pPr>
            <a:lvl5pPr marL="1828800" indent="0">
              <a:buNone/>
              <a:defRPr sz="1150" b="1"/>
            </a:lvl5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4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66" y="4881294"/>
            <a:ext cx="4165050" cy="1622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914400" rtl="0" eaLnBrk="1" latinLnBrk="0" hangingPunct="1">
              <a:defRPr lang="de-DE" sz="700" kern="1200" smtClean="0">
                <a:solidFill>
                  <a:schemeClr val="tx1"/>
                </a:solidFill>
                <a:latin typeface="MarkOT-ExtraLight" panose="020B0404020101010102" pitchFamily="34" charset="0"/>
                <a:ea typeface="+mn-ea"/>
                <a:cs typeface="MarkOT-ExtraLight" panose="020B0404020101010102" pitchFamily="34" charset="0"/>
              </a:defRPr>
            </a:lvl1pPr>
          </a:lstStyle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3BF29DC-BFB3-4D8A-8F2F-F24B6B0F86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layout 3 - Doppelte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707573" y="2857536"/>
            <a:ext cx="4161790" cy="184679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="1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4707573" y="3042214"/>
            <a:ext cx="4161790" cy="161996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277019" y="936308"/>
            <a:ext cx="4160837" cy="1800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 sz="1150">
                <a:latin typeface="+mj-l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Platzhalter Inhalt einfügen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707573" y="915988"/>
            <a:ext cx="4161790" cy="184679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="1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5" name="Inhaltsplatzhalter 8"/>
          <p:cNvSpPr>
            <a:spLocks noGrp="1"/>
          </p:cNvSpPr>
          <p:nvPr>
            <p:ph sz="quarter" idx="23" hasCustomPrompt="1"/>
          </p:nvPr>
        </p:nvSpPr>
        <p:spPr>
          <a:xfrm>
            <a:off x="277019" y="2853320"/>
            <a:ext cx="4160837" cy="1800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 sz="1150">
                <a:latin typeface="+mj-l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Platzhalter Inhalt einfügen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707572" y="4501207"/>
            <a:ext cx="4160717" cy="159757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0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Add On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3598" y="561632"/>
            <a:ext cx="8593200" cy="14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50" b="0" cap="none" baseline="0">
                <a:latin typeface="+mj-lt"/>
                <a:cs typeface="MarkOT-ExtraLight"/>
              </a:defRPr>
            </a:lvl1pPr>
            <a:lvl2pPr marL="457200" indent="0">
              <a:buNone/>
              <a:defRPr sz="1150" b="1"/>
            </a:lvl2pPr>
            <a:lvl3pPr marL="914400" indent="0">
              <a:buNone/>
              <a:defRPr sz="1150" b="1"/>
            </a:lvl3pPr>
            <a:lvl4pPr marL="1371600" indent="0">
              <a:buNone/>
              <a:defRPr sz="1150" b="1"/>
            </a:lvl4pPr>
            <a:lvl5pPr marL="1828800" indent="0">
              <a:buNone/>
              <a:defRPr sz="1150" b="1"/>
            </a:lvl5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707573" y="1100666"/>
            <a:ext cx="4161790" cy="161996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1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66" y="4881294"/>
            <a:ext cx="4165050" cy="1622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914400" rtl="0" eaLnBrk="1" latinLnBrk="0" hangingPunct="1">
              <a:defRPr lang="de-DE" sz="700" kern="1200" smtClean="0">
                <a:solidFill>
                  <a:schemeClr val="tx1"/>
                </a:solidFill>
                <a:latin typeface="MarkOT-ExtraLight" panose="020B0404020101010102" pitchFamily="34" charset="0"/>
                <a:ea typeface="+mn-ea"/>
                <a:cs typeface="MarkOT-ExtraLight" panose="020B0404020101010102" pitchFamily="34" charset="0"/>
              </a:defRPr>
            </a:lvl1pPr>
          </a:lstStyle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BC499A9-57D3-46E9-AA85-79326199E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5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itenlayout 3 - Doppelte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707573" y="2857536"/>
            <a:ext cx="4161790" cy="184679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="1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7"/>
          </p:nvPr>
        </p:nvSpPr>
        <p:spPr>
          <a:xfrm>
            <a:off x="4707573" y="3042215"/>
            <a:ext cx="4161790" cy="564585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277019" y="936308"/>
            <a:ext cx="4160837" cy="1800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 sz="1150">
                <a:latin typeface="+mj-l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Platzhalter Inhalt einfügen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707573" y="915988"/>
            <a:ext cx="4161790" cy="184679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="1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5" name="Inhaltsplatzhalter 8"/>
          <p:cNvSpPr>
            <a:spLocks noGrp="1"/>
          </p:cNvSpPr>
          <p:nvPr>
            <p:ph sz="quarter" idx="23" hasCustomPrompt="1"/>
          </p:nvPr>
        </p:nvSpPr>
        <p:spPr>
          <a:xfrm>
            <a:off x="282099" y="2853320"/>
            <a:ext cx="4160837" cy="1800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 sz="1150">
                <a:latin typeface="+mj-l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Platzhalter Inhalt einfügen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3598" y="561632"/>
            <a:ext cx="8593200" cy="14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50" b="0" cap="none" baseline="0">
                <a:latin typeface="+mj-lt"/>
                <a:cs typeface="MarkOT-ExtraLight"/>
              </a:defRPr>
            </a:lvl1pPr>
            <a:lvl2pPr marL="457200" indent="0">
              <a:buNone/>
              <a:defRPr sz="1150" b="1"/>
            </a:lvl2pPr>
            <a:lvl3pPr marL="914400" indent="0">
              <a:buNone/>
              <a:defRPr sz="1150" b="1"/>
            </a:lvl3pPr>
            <a:lvl4pPr marL="1371600" indent="0">
              <a:buNone/>
              <a:defRPr sz="1150" b="1"/>
            </a:lvl4pPr>
            <a:lvl5pPr marL="1828800" indent="0">
              <a:buNone/>
              <a:defRPr sz="1150" b="1"/>
            </a:lvl5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707573" y="1100666"/>
            <a:ext cx="4161790" cy="161996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710161" y="3672123"/>
            <a:ext cx="4160403" cy="1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 b="1" i="0" cap="all" baseline="0">
                <a:latin typeface="+mj-lt"/>
                <a:cs typeface="MarkOT-ExtraLight"/>
              </a:defRPr>
            </a:lvl1pPr>
            <a:lvl2pPr marL="457200" indent="0">
              <a:buNone/>
              <a:defRPr sz="750"/>
            </a:lvl2pPr>
            <a:lvl3pPr marL="914400" indent="0">
              <a:buNone/>
              <a:defRPr sz="750"/>
            </a:lvl3pPr>
            <a:lvl4pPr marL="1371600" indent="0">
              <a:buNone/>
              <a:defRPr sz="750"/>
            </a:lvl4pPr>
            <a:lvl5pPr marL="1828800" indent="0">
              <a:buNone/>
              <a:defRPr sz="750"/>
            </a:lvl5pPr>
          </a:lstStyle>
          <a:p>
            <a:pPr lvl="0"/>
            <a:r>
              <a:rPr lang="de-DE" err="1"/>
              <a:t>qUESTION</a:t>
            </a:r>
            <a:endParaRPr lang="de-DE"/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4709186" y="3794772"/>
            <a:ext cx="4160403" cy="36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0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Einfügen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710161" y="4173488"/>
            <a:ext cx="4160403" cy="1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 b="1" i="0" cap="all" baseline="0">
                <a:latin typeface="+mj-lt"/>
                <a:cs typeface="MarkOT-ExtraLight"/>
              </a:defRPr>
            </a:lvl1pPr>
            <a:lvl2pPr marL="457200" indent="0">
              <a:buNone/>
              <a:defRPr sz="750"/>
            </a:lvl2pPr>
            <a:lvl3pPr marL="914400" indent="0">
              <a:buNone/>
              <a:defRPr sz="750"/>
            </a:lvl3pPr>
            <a:lvl4pPr marL="1371600" indent="0">
              <a:buNone/>
              <a:defRPr sz="750"/>
            </a:lvl4pPr>
            <a:lvl5pPr marL="1828800" indent="0">
              <a:buNone/>
              <a:defRPr sz="750"/>
            </a:lvl5pPr>
          </a:lstStyle>
          <a:p>
            <a:pPr lvl="0"/>
            <a:r>
              <a:rPr lang="de-DE"/>
              <a:t>Basis</a:t>
            </a:r>
          </a:p>
        </p:txBody>
      </p:sp>
      <p:sp>
        <p:nvSpPr>
          <p:cNvPr id="23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709186" y="4296137"/>
            <a:ext cx="4160403" cy="36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0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Einfügen</a:t>
            </a:r>
          </a:p>
        </p:txBody>
      </p:sp>
      <p:sp>
        <p:nvSpPr>
          <p:cNvPr id="1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66" y="4881294"/>
            <a:ext cx="4165050" cy="1622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914400" rtl="0" eaLnBrk="1" latinLnBrk="0" hangingPunct="1">
              <a:defRPr lang="de-DE" sz="700" kern="1200" smtClean="0">
                <a:solidFill>
                  <a:schemeClr val="tx1"/>
                </a:solidFill>
                <a:latin typeface="MarkOT-ExtraLight" panose="020B0404020101010102" pitchFamily="34" charset="0"/>
                <a:ea typeface="+mn-ea"/>
                <a:cs typeface="MarkOT-ExtraLight" panose="020B0404020101010102" pitchFamily="34" charset="0"/>
              </a:defRPr>
            </a:lvl1pPr>
          </a:lstStyle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7D59CF8-0875-4570-A87B-E4B1410AB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8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itenlayout 4 - Doppelte Grafiken_ohne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952988" y="2711486"/>
            <a:ext cx="3913200" cy="184679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="1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4952988" y="2896163"/>
            <a:ext cx="3913200" cy="1602000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277018" y="626400"/>
            <a:ext cx="4492800" cy="1944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 sz="1150">
                <a:latin typeface="+mj-l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Platzhalter Inhalt einfügen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0" y="630238"/>
            <a:ext cx="3913188" cy="184679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="1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5" name="Inhaltsplatzhalter 8"/>
          <p:cNvSpPr>
            <a:spLocks noGrp="1"/>
          </p:cNvSpPr>
          <p:nvPr>
            <p:ph sz="quarter" idx="23" hasCustomPrompt="1"/>
          </p:nvPr>
        </p:nvSpPr>
        <p:spPr>
          <a:xfrm>
            <a:off x="277018" y="2714400"/>
            <a:ext cx="4492800" cy="1944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 sz="1150">
                <a:latin typeface="+mj-l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Platzhalter Inhalt einfügen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953600" y="4501207"/>
            <a:ext cx="3913200" cy="159757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0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Add On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953000" y="814916"/>
            <a:ext cx="3913188" cy="1750484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1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66" y="4881294"/>
            <a:ext cx="4165050" cy="1622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914400" rtl="0" eaLnBrk="1" latinLnBrk="0" hangingPunct="1">
              <a:defRPr lang="de-DE" sz="700" kern="1200" smtClean="0">
                <a:solidFill>
                  <a:schemeClr val="tx1"/>
                </a:solidFill>
                <a:latin typeface="MarkOT-ExtraLight" panose="020B0404020101010102" pitchFamily="34" charset="0"/>
                <a:ea typeface="+mn-ea"/>
                <a:cs typeface="MarkOT-ExtraLight" panose="020B0404020101010102" pitchFamily="34" charset="0"/>
              </a:defRPr>
            </a:lvl1pPr>
          </a:lstStyle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8BCF318-2BA9-4AA1-A6A2-2E964AB69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5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itenlayout 4 - Doppelte Grafiken_ohne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4952988" y="2711486"/>
            <a:ext cx="3913200" cy="184679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="1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4952988" y="2896164"/>
            <a:ext cx="3913200" cy="710636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277018" y="626400"/>
            <a:ext cx="4492800" cy="1944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 sz="1150">
                <a:latin typeface="+mj-l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Platzhalter Inhalt einfügen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0" y="630238"/>
            <a:ext cx="3913188" cy="184679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="1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5" name="Inhaltsplatzhalter 8"/>
          <p:cNvSpPr>
            <a:spLocks noGrp="1"/>
          </p:cNvSpPr>
          <p:nvPr>
            <p:ph sz="quarter" idx="23" hasCustomPrompt="1"/>
          </p:nvPr>
        </p:nvSpPr>
        <p:spPr>
          <a:xfrm>
            <a:off x="277018" y="2714400"/>
            <a:ext cx="4492800" cy="1944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 sz="1150">
                <a:latin typeface="+mj-l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Platzhalter Inhalt einfügen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953000" y="814916"/>
            <a:ext cx="3913188" cy="1750484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ts val="1500"/>
              </a:lnSpc>
              <a:spcBef>
                <a:spcPts val="0"/>
              </a:spcBef>
              <a:buNone/>
              <a:defRPr sz="1150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953975" y="3672123"/>
            <a:ext cx="3913187" cy="1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 b="1" i="0" cap="all" baseline="0">
                <a:latin typeface="+mj-lt"/>
                <a:cs typeface="MarkOT-ExtraLight"/>
              </a:defRPr>
            </a:lvl1pPr>
            <a:lvl2pPr marL="457200" indent="0">
              <a:buNone/>
              <a:defRPr sz="750"/>
            </a:lvl2pPr>
            <a:lvl3pPr marL="914400" indent="0">
              <a:buNone/>
              <a:defRPr sz="750"/>
            </a:lvl3pPr>
            <a:lvl4pPr marL="1371600" indent="0">
              <a:buNone/>
              <a:defRPr sz="750"/>
            </a:lvl4pPr>
            <a:lvl5pPr marL="1828800" indent="0">
              <a:buNone/>
              <a:defRPr sz="750"/>
            </a:lvl5pPr>
          </a:lstStyle>
          <a:p>
            <a:pPr lvl="0"/>
            <a:r>
              <a:rPr lang="de-DE" err="1"/>
              <a:t>qUESTION</a:t>
            </a:r>
            <a:endParaRPr lang="de-DE"/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4953000" y="3794772"/>
            <a:ext cx="3913187" cy="36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0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Einfügen</a:t>
            </a:r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953975" y="4173488"/>
            <a:ext cx="3913187" cy="1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 b="1" i="0" cap="all" baseline="0">
                <a:latin typeface="+mj-lt"/>
                <a:cs typeface="MarkOT-ExtraLight"/>
              </a:defRPr>
            </a:lvl1pPr>
            <a:lvl2pPr marL="457200" indent="0">
              <a:buNone/>
              <a:defRPr sz="750"/>
            </a:lvl2pPr>
            <a:lvl3pPr marL="914400" indent="0">
              <a:buNone/>
              <a:defRPr sz="750"/>
            </a:lvl3pPr>
            <a:lvl4pPr marL="1371600" indent="0">
              <a:buNone/>
              <a:defRPr sz="750"/>
            </a:lvl4pPr>
            <a:lvl5pPr marL="1828800" indent="0">
              <a:buNone/>
              <a:defRPr sz="750"/>
            </a:lvl5pPr>
          </a:lstStyle>
          <a:p>
            <a:pPr lvl="0"/>
            <a:r>
              <a:rPr lang="de-DE"/>
              <a:t>Basis</a:t>
            </a:r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953000" y="4296137"/>
            <a:ext cx="3913187" cy="36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50" b="0" baseline="0">
                <a:latin typeface="+mj-lt"/>
                <a:cs typeface="MarkOT-ExtraLigh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Einfügen</a:t>
            </a:r>
          </a:p>
        </p:txBody>
      </p:sp>
      <p:sp>
        <p:nvSpPr>
          <p:cNvPr id="1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66" y="4881294"/>
            <a:ext cx="4165050" cy="1622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914400" rtl="0" eaLnBrk="1" latinLnBrk="0" hangingPunct="1">
              <a:defRPr lang="de-DE" sz="700" kern="1200" smtClean="0">
                <a:solidFill>
                  <a:schemeClr val="tx1"/>
                </a:solidFill>
                <a:latin typeface="MarkOT-ExtraLight" panose="020B0404020101010102" pitchFamily="34" charset="0"/>
                <a:ea typeface="+mn-ea"/>
                <a:cs typeface="MarkOT-ExtraLight" panose="020B0404020101010102" pitchFamily="34" charset="0"/>
              </a:defRPr>
            </a:lvl1pPr>
          </a:lstStyle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E8FFA48-0B8C-4C37-B8D0-5DFB2EF0F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4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itenlayout - ganze Breite (m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274207" y="930275"/>
            <a:ext cx="8592591" cy="372903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 sz="1150">
                <a:latin typeface="+mj-lt"/>
              </a:defRPr>
            </a:lvl1pPr>
            <a:lvl2pPr marL="457200" indent="0">
              <a:buNone/>
              <a:defRPr sz="1150"/>
            </a:lvl2pPr>
            <a:lvl3pPr marL="914400" indent="0">
              <a:buNone/>
              <a:defRPr sz="1150"/>
            </a:lvl3pPr>
            <a:lvl4pPr marL="1371600" indent="0">
              <a:buNone/>
              <a:defRPr sz="1150"/>
            </a:lvl4pPr>
            <a:lvl5pPr marL="1828800" indent="0">
              <a:buNone/>
              <a:defRPr sz="1150"/>
            </a:lvl5pPr>
          </a:lstStyle>
          <a:p>
            <a:pPr lvl="0"/>
            <a:r>
              <a:rPr lang="de-DE"/>
              <a:t>Platzhalter Inhalt einfügen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66" y="4881294"/>
            <a:ext cx="4165050" cy="1622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914400" rtl="0" eaLnBrk="1" latinLnBrk="0" hangingPunct="1">
              <a:defRPr lang="de-DE" sz="700" kern="1200" smtClean="0">
                <a:solidFill>
                  <a:schemeClr val="tx1"/>
                </a:solidFill>
                <a:latin typeface="MarkOT-ExtraLight" panose="020B0404020101010102" pitchFamily="34" charset="0"/>
                <a:ea typeface="+mn-ea"/>
                <a:cs typeface="MarkOT-ExtraLight" panose="020B0404020101010102" pitchFamily="34" charset="0"/>
              </a:defRPr>
            </a:lvl1pPr>
          </a:lstStyle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73598" y="561632"/>
            <a:ext cx="8593200" cy="14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50" b="0" cap="none" baseline="0">
                <a:latin typeface="+mj-lt"/>
                <a:cs typeface="MarkOT-ExtraLight"/>
              </a:defRPr>
            </a:lvl1pPr>
            <a:lvl2pPr marL="457200" indent="0">
              <a:buNone/>
              <a:defRPr sz="1150" b="1"/>
            </a:lvl2pPr>
            <a:lvl3pPr marL="914400" indent="0">
              <a:buNone/>
              <a:defRPr sz="1150" b="1"/>
            </a:lvl3pPr>
            <a:lvl4pPr marL="1371600" indent="0">
              <a:buNone/>
              <a:defRPr sz="1150" b="1"/>
            </a:lvl4pPr>
            <a:lvl5pPr marL="1828800" indent="0">
              <a:buNone/>
              <a:defRPr sz="1150" b="1"/>
            </a:lvl5pPr>
          </a:lstStyle>
          <a:p>
            <a:pPr lvl="0"/>
            <a:r>
              <a:rPr lang="de-DE"/>
              <a:t>Subheadline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9DEEBDF-30F0-4F84-8D0B-C2E6AB071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2" y="4735533"/>
            <a:ext cx="1332000" cy="2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24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73600" y="157307"/>
            <a:ext cx="8593200" cy="3141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Überschrift</a:t>
            </a: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66" y="4881294"/>
            <a:ext cx="4165050" cy="16228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914400" rtl="0" eaLnBrk="1" latinLnBrk="0" hangingPunct="1">
              <a:defRPr lang="de-DE" sz="700" kern="1200" smtClean="0">
                <a:solidFill>
                  <a:schemeClr val="tx1"/>
                </a:solidFill>
                <a:latin typeface="MarkOT-ExtraLight" panose="020B0404020101010102" pitchFamily="34" charset="0"/>
                <a:ea typeface="+mn-ea"/>
                <a:cs typeface="MarkOT-ExtraLight" panose="020B0404020101010102" pitchFamily="34" charset="0"/>
              </a:defRPr>
            </a:lvl1pPr>
          </a:lstStyle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0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300" kern="1200">
          <a:solidFill>
            <a:schemeClr val="tx1"/>
          </a:solidFill>
          <a:latin typeface="MarkOT" panose="020B0504020101010102" pitchFamily="34" charset="0"/>
          <a:ea typeface="+mj-ea"/>
          <a:cs typeface="MarkOT" panose="020B0504020101010102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5" userDrawn="1">
          <p15:clr>
            <a:srgbClr val="A4A3A4"/>
          </p15:clr>
        </p15:guide>
        <p15:guide id="2" pos="5063" userDrawn="1">
          <p15:clr>
            <a:srgbClr val="A4A3A4"/>
          </p15:clr>
        </p15:guide>
        <p15:guide id="6" orient="horz" pos="586" userDrawn="1">
          <p15:clr>
            <a:srgbClr val="A4A3A4"/>
          </p15:clr>
        </p15:guide>
        <p15:guide id="7" orient="horz" pos="2935" userDrawn="1">
          <p15:clr>
            <a:srgbClr val="A4A3A4"/>
          </p15:clr>
        </p15:guide>
        <p15:guide id="9" pos="4888" userDrawn="1">
          <p15:clr>
            <a:srgbClr val="A4A3A4"/>
          </p15:clr>
        </p15:guide>
        <p15:guide id="10" pos="4364" userDrawn="1">
          <p15:clr>
            <a:srgbClr val="A4A3A4"/>
          </p15:clr>
        </p15:guide>
        <p15:guide id="11" pos="4192" userDrawn="1">
          <p15:clr>
            <a:srgbClr val="A4A3A4"/>
          </p15:clr>
        </p15:guide>
        <p15:guide id="12" pos="3664" userDrawn="1">
          <p15:clr>
            <a:srgbClr val="A4A3A4"/>
          </p15:clr>
        </p15:guide>
        <p15:guide id="13" pos="3492" userDrawn="1">
          <p15:clr>
            <a:srgbClr val="A4A3A4"/>
          </p15:clr>
        </p15:guide>
        <p15:guide id="14" pos="2964" userDrawn="1">
          <p15:clr>
            <a:srgbClr val="A4A3A4"/>
          </p15:clr>
        </p15:guide>
        <p15:guide id="15" pos="2796" userDrawn="1">
          <p15:clr>
            <a:srgbClr val="A4A3A4"/>
          </p15:clr>
        </p15:guide>
        <p15:guide id="16" pos="2272" userDrawn="1">
          <p15:clr>
            <a:srgbClr val="A4A3A4"/>
          </p15:clr>
        </p15:guide>
        <p15:guide id="17" pos="2096" userDrawn="1">
          <p15:clr>
            <a:srgbClr val="A4A3A4"/>
          </p15:clr>
        </p15:guide>
        <p15:guide id="18" pos="1568" userDrawn="1">
          <p15:clr>
            <a:srgbClr val="A4A3A4"/>
          </p15:clr>
        </p15:guide>
        <p15:guide id="19" pos="1396" userDrawn="1">
          <p15:clr>
            <a:srgbClr val="A4A3A4"/>
          </p15:clr>
        </p15:guide>
        <p15:guide id="20" pos="873" userDrawn="1">
          <p15:clr>
            <a:srgbClr val="A4A3A4"/>
          </p15:clr>
        </p15:guide>
        <p15:guide id="21" pos="698" userDrawn="1">
          <p15:clr>
            <a:srgbClr val="A4A3A4"/>
          </p15:clr>
        </p15:guide>
        <p15:guide id="22" pos="5587" userDrawn="1">
          <p15:clr>
            <a:srgbClr val="A4A3A4"/>
          </p15:clr>
        </p15:guide>
        <p15:guide id="23" orient="horz" pos="3084" userDrawn="1">
          <p15:clr>
            <a:srgbClr val="A4A3A4"/>
          </p15:clr>
        </p15:guide>
        <p15:guide id="24" orient="horz" pos="3162" userDrawn="1">
          <p15:clr>
            <a:srgbClr val="A4A3A4"/>
          </p15:clr>
        </p15:guide>
        <p15:guide id="25" orient="horz" pos="28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5736C37-E6D0-31F1-987A-62B90E0DE9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65" y="1977628"/>
            <a:ext cx="8583470" cy="1188244"/>
          </a:xfrm>
        </p:spPr>
        <p:txBody>
          <a:bodyPr/>
          <a:lstStyle/>
          <a:p>
            <a:r>
              <a:rPr lang="de-DE" sz="2600">
                <a:solidFill>
                  <a:srgbClr val="D6DB05"/>
                </a:solidFill>
              </a:rPr>
              <a:t>Blick über den Tellerrand </a:t>
            </a:r>
          </a:p>
          <a:p>
            <a:r>
              <a:rPr lang="de-DE" sz="2600">
                <a:solidFill>
                  <a:srgbClr val="D6DB05"/>
                </a:solidFill>
              </a:rPr>
              <a:t>Methoden der Radioforschung</a:t>
            </a:r>
          </a:p>
          <a:p>
            <a:r>
              <a:rPr lang="de-DE" sz="2600"/>
              <a:t>Keynote | 2024-03-14</a:t>
            </a:r>
          </a:p>
          <a:p>
            <a:endParaRPr lang="de-DE" sz="24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D70B9D-4680-91CC-933C-798575252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4681330" y="-39757"/>
            <a:ext cx="4519937" cy="54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9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687B352-AE2D-E8BD-511D-FE2D380338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Keine Übertragbarkeit des Ansatzes von einem auf ein anderes Land </a:t>
            </a:r>
            <a:br>
              <a:rPr lang="de-DE"/>
            </a:br>
            <a:endParaRPr lang="de-DE"/>
          </a:p>
          <a:p>
            <a:pPr lvl="1"/>
            <a:r>
              <a:rPr lang="de-DE"/>
              <a:t>Spezifisch im jeweiligen Markt</a:t>
            </a:r>
          </a:p>
          <a:p>
            <a:pPr lvl="2"/>
            <a:r>
              <a:rPr lang="de-DE"/>
              <a:t>Erhebungsmodell</a:t>
            </a:r>
          </a:p>
          <a:p>
            <a:pPr lvl="2"/>
            <a:r>
              <a:rPr lang="de-DE"/>
              <a:t>Erhebungsinstrument/Messgerät </a:t>
            </a:r>
          </a:p>
          <a:p>
            <a:pPr lvl="2"/>
            <a:r>
              <a:rPr lang="de-DE"/>
              <a:t>Stichprobengröße und Auswahl</a:t>
            </a:r>
          </a:p>
          <a:p>
            <a:pPr lvl="2"/>
            <a:r>
              <a:rPr lang="de-DE"/>
              <a:t>Erhebungsmodalitäten </a:t>
            </a:r>
          </a:p>
          <a:p>
            <a:pPr lvl="2"/>
            <a:r>
              <a:rPr lang="de-DE"/>
              <a:t>Ausweisungsmodalitäten</a:t>
            </a:r>
          </a:p>
          <a:p>
            <a:pPr lvl="2"/>
            <a:endParaRPr lang="de-DE"/>
          </a:p>
          <a:p>
            <a:pPr lvl="1"/>
            <a:r>
              <a:rPr lang="de-DE"/>
              <a:t>Marktspezifische Konventionen</a:t>
            </a:r>
          </a:p>
          <a:p>
            <a:pPr lvl="2"/>
            <a:r>
              <a:rPr lang="de-DE"/>
              <a:t>Anzahl der Interviews/Messpunkte für eine Ausweisung</a:t>
            </a:r>
          </a:p>
          <a:p>
            <a:pPr lvl="2"/>
            <a:r>
              <a:rPr lang="de-DE"/>
              <a:t>Zugang zum Erhebungsinstrument</a:t>
            </a:r>
          </a:p>
          <a:p>
            <a:pPr lvl="2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FF0CC5-C819-0EB7-B192-F1E01715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Unabhängig vom Messmodell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A256E9-547A-72F2-F1C6-BD704ED5DC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F25069-0870-6D12-15BB-80904B28E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FBF7DD-E5B1-EA10-64C1-70E0EB9DB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7866" y="471488"/>
            <a:ext cx="3709574" cy="3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9A72DC2-556E-A4E0-48CE-DD373E070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69875" indent="-263525">
              <a:buNone/>
              <a:tabLst>
                <a:tab pos="263525" algn="l"/>
              </a:tabLst>
            </a:pPr>
            <a:r>
              <a:rPr lang="de-DE"/>
              <a:t>Kein Forschungsansatz ist universell besser als andere. </a:t>
            </a:r>
          </a:p>
          <a:p>
            <a:pPr marL="269875" indent="-263525">
              <a:buNone/>
              <a:tabLst>
                <a:tab pos="263525" algn="l"/>
              </a:tabLst>
            </a:pPr>
            <a:r>
              <a:rPr lang="de-DE"/>
              <a:t>	</a:t>
            </a:r>
          </a:p>
          <a:p>
            <a:pPr marL="269875" indent="-263525">
              <a:buNone/>
              <a:tabLst>
                <a:tab pos="263525" algn="l"/>
              </a:tabLst>
            </a:pPr>
            <a:r>
              <a:rPr lang="de-DE"/>
              <a:t>	</a:t>
            </a:r>
          </a:p>
          <a:p>
            <a:pPr marL="269875" indent="-263525">
              <a:buNone/>
              <a:tabLst>
                <a:tab pos="263525" algn="l"/>
              </a:tabLst>
            </a:pPr>
            <a:r>
              <a:rPr lang="de-DE"/>
              <a:t>	</a:t>
            </a:r>
          </a:p>
          <a:p>
            <a:pPr marL="269875" indent="-263525">
              <a:buNone/>
              <a:tabLst>
                <a:tab pos="263525" algn="l"/>
              </a:tabLst>
            </a:pPr>
            <a:endParaRPr lang="de-DE"/>
          </a:p>
          <a:p>
            <a:pPr marL="6350" indent="0">
              <a:buNone/>
              <a:tabLst>
                <a:tab pos="263525" algn="l"/>
              </a:tabLst>
            </a:pPr>
            <a:r>
              <a:rPr lang="de-DE"/>
              <a:t>Hoher qualitativer Leistungsstandard der wissenschaftlichen Forschung</a:t>
            </a:r>
          </a:p>
          <a:p>
            <a:pPr marL="269875" indent="-263525">
              <a:tabLst>
                <a:tab pos="263525" algn="l"/>
              </a:tabLst>
            </a:pPr>
            <a:endParaRPr lang="de-DE"/>
          </a:p>
          <a:p>
            <a:pPr marL="6350" indent="0">
              <a:buNone/>
              <a:tabLst>
                <a:tab pos="263525" algn="l"/>
              </a:tabLst>
            </a:pPr>
            <a:endParaRPr lang="de-DE"/>
          </a:p>
          <a:p>
            <a:pPr marL="269875" indent="-263525">
              <a:buNone/>
              <a:tabLst>
                <a:tab pos="263525" algn="l"/>
              </a:tabLst>
            </a:pPr>
            <a:r>
              <a:rPr lang="de-DE" err="1"/>
              <a:t>ma</a:t>
            </a:r>
            <a:r>
              <a:rPr lang="de-DE"/>
              <a:t> Audio in Deutschland</a:t>
            </a:r>
          </a:p>
          <a:p>
            <a:pPr marL="269875" indent="-263525">
              <a:buClr>
                <a:srgbClr val="ADB606"/>
              </a:buClr>
              <a:buFont typeface="Systemschrift Normal"/>
              <a:buChar char="▸"/>
              <a:tabLst>
                <a:tab pos="263525" algn="l"/>
              </a:tabLst>
            </a:pPr>
            <a:r>
              <a:rPr lang="de-DE"/>
              <a:t>Ziel: verlässliche Leistungswerte für sehr stark regionalisierte Märkten</a:t>
            </a:r>
          </a:p>
          <a:p>
            <a:pPr marL="269875" indent="-263525">
              <a:buClr>
                <a:srgbClr val="ADB606"/>
              </a:buClr>
              <a:buFont typeface="Systemschrift Normal"/>
              <a:buChar char="▸"/>
              <a:tabLst>
                <a:tab pos="263525" algn="l"/>
              </a:tabLst>
            </a:pPr>
            <a:r>
              <a:rPr lang="de-DE"/>
              <a:t>Genaueste Erfassung regionaler Teilstrukturen </a:t>
            </a:r>
            <a:br>
              <a:rPr lang="de-DE"/>
            </a:br>
            <a:r>
              <a:rPr lang="de-DE"/>
              <a:t>(stark disproportionaler Stichprobenansatz)</a:t>
            </a:r>
          </a:p>
          <a:p>
            <a:pPr marL="269875" indent="-263525">
              <a:buNone/>
              <a:tabLst>
                <a:tab pos="263525" algn="l"/>
              </a:tabLst>
            </a:pPr>
            <a:r>
              <a:rPr lang="de-DE">
                <a:solidFill>
                  <a:srgbClr val="ADB606"/>
                </a:solidFill>
                <a:sym typeface="Wingdings" pitchFamily="2" charset="2"/>
              </a:rPr>
              <a:t> 	</a:t>
            </a:r>
            <a:r>
              <a:rPr lang="de-DE"/>
              <a:t>Kein Anspruch, potenziell nationale Reichweiten bzw. Abdeckungen </a:t>
            </a:r>
            <a:br>
              <a:rPr lang="de-DE"/>
            </a:br>
            <a:r>
              <a:rPr lang="de-DE"/>
              <a:t>mit neuen Angeboten in DAB+ vollständig abzubilden </a:t>
            </a:r>
            <a:br>
              <a:rPr lang="de-DE"/>
            </a:br>
            <a:r>
              <a:rPr lang="de-DE"/>
              <a:t>(Forschungsökonomisch, hohe Anfangshürden, verzögerte Messung der tatsächlichen Reichweiten)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1B4EE9-2822-6982-2ACE-D898F972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Unabhängig vom Messmodell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CEF5A9-59A4-2CEA-22D1-0260366D2B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914DAB-5B19-1357-1459-9D08C6306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01F455-4950-4847-427A-2AFBB80EE4CD}"/>
              </a:ext>
            </a:extLst>
          </p:cNvPr>
          <p:cNvSpPr txBox="1"/>
          <p:nvPr/>
        </p:nvSpPr>
        <p:spPr>
          <a:xfrm>
            <a:off x="549966" y="1470995"/>
            <a:ext cx="66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Ziel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3E40D93-3867-4737-66A2-E8472D31057A}"/>
              </a:ext>
            </a:extLst>
          </p:cNvPr>
          <p:cNvSpPr txBox="1"/>
          <p:nvPr/>
        </p:nvSpPr>
        <p:spPr>
          <a:xfrm>
            <a:off x="1294157" y="1470995"/>
            <a:ext cx="254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finanzieller Rahmen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17AA1E-2C51-EE8D-352D-338BB796D21A}"/>
              </a:ext>
            </a:extLst>
          </p:cNvPr>
          <p:cNvSpPr txBox="1"/>
          <p:nvPr/>
        </p:nvSpPr>
        <p:spPr>
          <a:xfrm>
            <a:off x="3843130" y="1470995"/>
            <a:ext cx="98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Modell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9D6562-127D-1F74-A10B-E561B1AC9349}"/>
              </a:ext>
            </a:extLst>
          </p:cNvPr>
          <p:cNvSpPr txBox="1"/>
          <p:nvPr/>
        </p:nvSpPr>
        <p:spPr>
          <a:xfrm>
            <a:off x="1043608" y="1470995"/>
            <a:ext cx="35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+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6742B29-F6C6-0A75-30BA-1EF55035A5AF}"/>
              </a:ext>
            </a:extLst>
          </p:cNvPr>
          <p:cNvSpPr txBox="1"/>
          <p:nvPr/>
        </p:nvSpPr>
        <p:spPr>
          <a:xfrm>
            <a:off x="3568147" y="1470995"/>
            <a:ext cx="35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=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9E837B-DE01-45A3-DFDA-0658201E1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7866" y="471488"/>
            <a:ext cx="3709574" cy="3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9A72DC2-556E-A4E0-48CE-DD373E070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763" indent="-4763">
              <a:buNone/>
            </a:pPr>
            <a:r>
              <a:rPr lang="de-DE"/>
              <a:t>Unterschiedlich Erhebungsmodelle führen in der Schweiz, Österreich und Deutschland zu unterschiedlichen Leistungswerten, liefern jedoch grundsätzlich alle:</a:t>
            </a:r>
          </a:p>
          <a:p>
            <a:pPr marL="269875" indent="-263525">
              <a:buClr>
                <a:srgbClr val="ADB606"/>
              </a:buClr>
              <a:buFont typeface="Systemschrift Normal"/>
              <a:buChar char="▸"/>
              <a:tabLst>
                <a:tab pos="263525" algn="l"/>
              </a:tabLst>
            </a:pPr>
            <a:r>
              <a:rPr lang="de-DE"/>
              <a:t>Transparenz</a:t>
            </a:r>
          </a:p>
          <a:p>
            <a:pPr marL="269875" indent="-263525">
              <a:buClr>
                <a:srgbClr val="ADB606"/>
              </a:buClr>
              <a:buFont typeface="Systemschrift Normal"/>
              <a:buChar char="▸"/>
              <a:tabLst>
                <a:tab pos="263525" algn="l"/>
              </a:tabLst>
            </a:pPr>
            <a:r>
              <a:rPr lang="de-DE"/>
              <a:t>Verlässlichkeit</a:t>
            </a:r>
          </a:p>
          <a:p>
            <a:pPr marL="269875" indent="-263525">
              <a:buClr>
                <a:srgbClr val="ADB606"/>
              </a:buClr>
              <a:buFont typeface="Systemschrift Normal"/>
              <a:buChar char="▸"/>
              <a:tabLst>
                <a:tab pos="263525" algn="l"/>
              </a:tabLst>
            </a:pPr>
            <a:r>
              <a:rPr lang="de-DE"/>
              <a:t>Stabilität</a:t>
            </a:r>
          </a:p>
          <a:p>
            <a:pPr marL="269875" indent="-263525">
              <a:buClr>
                <a:srgbClr val="ADB606"/>
              </a:buClr>
              <a:buFont typeface="Systemschrift Normal"/>
              <a:buChar char="▸"/>
              <a:tabLst>
                <a:tab pos="263525" algn="l"/>
              </a:tabLst>
            </a:pPr>
            <a:endParaRPr lang="de-DE"/>
          </a:p>
          <a:p>
            <a:pPr marL="269875" indent="-263525">
              <a:buClr>
                <a:srgbClr val="ADB606"/>
              </a:buClr>
              <a:buFont typeface="Systemschrift Normal"/>
              <a:buChar char="▸"/>
              <a:tabLst>
                <a:tab pos="263525" algn="l"/>
              </a:tabLst>
            </a:pP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1B4EE9-2822-6982-2ACE-D898F972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Leistungswerte nutzen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CEF5A9-59A4-2CEA-22D1-0260366D2B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914DAB-5B19-1357-1459-9D08C6306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2" name="Grafik 11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19416A3D-C02B-CD0E-9E0D-FF0099214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7" y="2388993"/>
            <a:ext cx="8601993" cy="22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8872397-1F97-7DD6-6FCC-980B69B9C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9304" y="764280"/>
            <a:ext cx="5485296" cy="3895033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Voraussetzung beim Publisher 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Know </a:t>
            </a:r>
            <a:r>
              <a:rPr lang="de-DE" err="1"/>
              <a:t>How</a:t>
            </a:r>
            <a:r>
              <a:rPr lang="de-DE"/>
              <a:t> zum Messmodell, funktionalen Zusammenhänge von Werten, Konventionen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Erkenntnisse für den Sender – Wirkungsmechanismen auf das Modell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Art der Kennwerte nach innen und nach außen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Erfahrung aus Zusammenarbeit mit unseren Kunden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>
                <a:solidFill>
                  <a:srgbClr val="ADB606"/>
                </a:solidFill>
              </a:rPr>
              <a:t>Strategische Programmentwicklung </a:t>
            </a:r>
            <a:r>
              <a:rPr lang="de-DE"/>
              <a:t>immer auf </a:t>
            </a:r>
            <a:r>
              <a:rPr lang="de-DE">
                <a:solidFill>
                  <a:srgbClr val="ADB606"/>
                </a:solidFill>
              </a:rPr>
              <a:t>das Ziel</a:t>
            </a:r>
            <a:r>
              <a:rPr lang="de-DE"/>
              <a:t>, in der </a:t>
            </a:r>
            <a:r>
              <a:rPr lang="de-DE" err="1">
                <a:solidFill>
                  <a:srgbClr val="ADB606"/>
                </a:solidFill>
              </a:rPr>
              <a:t>ma</a:t>
            </a:r>
            <a:r>
              <a:rPr lang="de-DE">
                <a:solidFill>
                  <a:srgbClr val="ADB606"/>
                </a:solidFill>
              </a:rPr>
              <a:t> Audio </a:t>
            </a:r>
            <a:r>
              <a:rPr lang="de-DE"/>
              <a:t>zu wirken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Analysen der </a:t>
            </a:r>
            <a:r>
              <a:rPr lang="de-DE" err="1"/>
              <a:t>ma</a:t>
            </a:r>
            <a:r>
              <a:rPr lang="de-DE"/>
              <a:t> Audio auf das Kernverbreitungsgebiet liefern im längerfristigen Trend </a:t>
            </a:r>
            <a:r>
              <a:rPr lang="de-DE">
                <a:solidFill>
                  <a:srgbClr val="ADB606"/>
                </a:solidFill>
              </a:rPr>
              <a:t>hochwertige Ergebnisse</a:t>
            </a:r>
            <a:r>
              <a:rPr lang="de-DE"/>
              <a:t> in programmrelevanten Kennwerten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Grundlegende Ursachen für Programmentwicklung sind aus der </a:t>
            </a:r>
            <a:r>
              <a:rPr lang="de-DE" err="1"/>
              <a:t>ma</a:t>
            </a:r>
            <a:r>
              <a:rPr lang="de-DE"/>
              <a:t> Audio identifizierbar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Weiterführende Programmforschung so aufbauen, dass strategische Ableitungen auf das Messmodell einzahlen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998C255-A9F8-4ABC-3A07-54C00B4E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Erkenntnisse über den Leistungswert hinaus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ACA13A-16C9-15CF-9C80-2C905BCAA0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24FAB0-1EA2-34CE-ED89-F3AC69FCB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9446712-4754-9E0B-56DD-F8C728CF6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97" y="830197"/>
            <a:ext cx="3407264" cy="382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ma</a:t>
            </a:r>
            <a:r>
              <a:rPr lang="de-DE"/>
              <a:t>-Kennzahlenzusammenhänge</a:t>
            </a:r>
          </a:p>
        </p:txBody>
      </p:sp>
      <p:graphicFrame>
        <p:nvGraphicFramePr>
          <p:cNvPr id="20" name="Inhaltsplatzhalter 10"/>
          <p:cNvGraphicFramePr>
            <a:graphicFrameLocks noGrp="1"/>
          </p:cNvGraphicFramePr>
          <p:nvPr>
            <p:ph sz="quarter" idx="16"/>
          </p:nvPr>
        </p:nvGraphicFramePr>
        <p:xfrm>
          <a:off x="273050" y="915988"/>
          <a:ext cx="859374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DBE33999-708A-924A-A96E-AA5DE8CC27EC}"/>
              </a:ext>
            </a:extLst>
          </p:cNvPr>
          <p:cNvSpPr/>
          <p:nvPr/>
        </p:nvSpPr>
        <p:spPr>
          <a:xfrm>
            <a:off x="2380594" y="1968911"/>
            <a:ext cx="6454462" cy="2550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>
                <a:solidFill>
                  <a:srgbClr val="0089A9"/>
                </a:solidFill>
              </a:rPr>
              <a:t>Programm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FBF13CF-DE0E-6640-B442-B5BBC3722ED8}"/>
              </a:ext>
            </a:extLst>
          </p:cNvPr>
          <p:cNvSpPr/>
          <p:nvPr/>
        </p:nvSpPr>
        <p:spPr>
          <a:xfrm>
            <a:off x="567658" y="1150132"/>
            <a:ext cx="3400429" cy="33689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>
                <a:solidFill>
                  <a:srgbClr val="ADB606"/>
                </a:solidFill>
              </a:rPr>
              <a:t>Kommunikation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4C37D7-F060-A04C-8A55-A6F9D29943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9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57E4B0-6AE6-6BEB-F2FE-3976B5A52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226" y="914400"/>
            <a:ext cx="5064400" cy="3744913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Währungsforschung steht im Konflikt zwischen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Stabilität der Leistungswerte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relevante Entwicklungen im Markt (z.B. Diversifizierung der Mediennutzung) berücksichtigen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Anforderungen der Marktteilnehmern prüfen, umsetzen</a:t>
            </a:r>
          </a:p>
          <a:p>
            <a:endParaRPr lang="de-DE"/>
          </a:p>
          <a:p>
            <a:pPr marL="0" indent="0">
              <a:buNone/>
            </a:pPr>
            <a:r>
              <a:rPr lang="de-DE" b="1"/>
              <a:t>Herausforderung für die Publisher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die Währung schützen </a:t>
            </a:r>
            <a:r>
              <a:rPr lang="de-DE">
                <a:sym typeface="Wingdings" pitchFamily="2" charset="2"/>
              </a:rPr>
              <a:t> sichert das eigene Geschäftsmodell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>
                <a:sym typeface="Wingdings" pitchFamily="2" charset="2"/>
              </a:rPr>
              <a:t>Die Wirkmechanismen des Erhebungsmodells kennen und programmrelevante Ableitungen identifizieren. </a:t>
            </a:r>
          </a:p>
          <a:p>
            <a:pPr lvl="1">
              <a:buClr>
                <a:srgbClr val="ADB606"/>
              </a:buClr>
              <a:buFont typeface="Systemschrift Normal"/>
              <a:buChar char="▸"/>
            </a:pPr>
            <a:r>
              <a:rPr lang="de-DE">
                <a:sym typeface="Wingdings" pitchFamily="2" charset="2"/>
              </a:rPr>
              <a:t>Strategische Entscheidungen, die auf Effekte im etablierten Währungsmodell einzahlen 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>
                <a:sym typeface="Wingdings" pitchFamily="2" charset="2"/>
              </a:rPr>
              <a:t>In einem geschützten Rahmen mit den gesetzten Medienforschern Optimierungspotenziale diskutieren, ohne die Währung nach außen wahrnehmbar zu diskreditieren.  </a:t>
            </a:r>
            <a:endParaRPr lang="de-DE"/>
          </a:p>
          <a:p>
            <a:pPr marL="0" indent="0">
              <a:buNone/>
            </a:pP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042172-6844-33F7-072F-47171F18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Notwendige Anpassungen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A23E7E-9CF4-025D-1363-05B72E3D42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44F0A5-8D7A-F043-0B58-9C149C36E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D96865-DA5C-EF98-37E6-55F0749CF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7866" y="471488"/>
            <a:ext cx="3709574" cy="3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FDD53A-3988-1682-DFC1-3EC2DBB77B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225" y="914400"/>
            <a:ext cx="5980458" cy="3744913"/>
          </a:xfrm>
        </p:spPr>
        <p:txBody>
          <a:bodyPr/>
          <a:lstStyle/>
          <a:p>
            <a:pPr marL="0" indent="0">
              <a:buClr>
                <a:srgbClr val="ADB606"/>
              </a:buClr>
              <a:buNone/>
            </a:pPr>
            <a:r>
              <a:rPr lang="de-DE" b="1"/>
              <a:t>Ziel für die Reichweitenforschung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möglichst hohe Leistungswerte (viele ausgewiesene Hörer) für die Publisher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große Akzeptanz am Werbemarkt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klare Finanzierbarkeit der Forschung 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endParaRPr lang="de-DE"/>
          </a:p>
          <a:p>
            <a:pPr>
              <a:buClr>
                <a:srgbClr val="ADB606"/>
              </a:buClr>
              <a:buFont typeface="Systemschrift Normal"/>
              <a:buChar char="▸"/>
            </a:pPr>
            <a:endParaRPr lang="de-DE"/>
          </a:p>
          <a:p>
            <a:pPr marL="0" indent="0">
              <a:buClr>
                <a:srgbClr val="ADB606"/>
              </a:buClr>
              <a:buNone/>
            </a:pPr>
            <a:r>
              <a:rPr lang="de-DE" b="1"/>
              <a:t>Wie funktionieren zukünftige Vermarktungsmodelle?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 b="1"/>
              <a:t>digital </a:t>
            </a:r>
            <a:r>
              <a:rPr lang="de-DE" b="1" err="1"/>
              <a:t>audio</a:t>
            </a:r>
            <a:r>
              <a:rPr lang="de-DE" b="1"/>
              <a:t> </a:t>
            </a:r>
          </a:p>
          <a:p>
            <a:pPr marL="265112" lvl="1" indent="0">
              <a:buClr>
                <a:srgbClr val="ADB606"/>
              </a:buClr>
              <a:buNone/>
            </a:pPr>
            <a:r>
              <a:rPr lang="de-DE"/>
              <a:t>heute funktionieren die Reichweiten auf dem kleinsten gemeinsamen Nenner und nicht auf dem technischen Möglichen.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 b="1" err="1"/>
              <a:t>programmatic</a:t>
            </a:r>
            <a:r>
              <a:rPr lang="de-DE" b="1"/>
              <a:t> </a:t>
            </a:r>
            <a:r>
              <a:rPr lang="de-DE" b="1" err="1"/>
              <a:t>audio</a:t>
            </a:r>
            <a:endParaRPr lang="de-DE" b="1"/>
          </a:p>
          <a:p>
            <a:pPr marL="265112" lvl="1" indent="0">
              <a:buClr>
                <a:srgbClr val="ADB606"/>
              </a:buClr>
              <a:buNone/>
            </a:pPr>
            <a:r>
              <a:rPr lang="de-DE"/>
              <a:t>die programmatische Buchbarkeit granularer Leistungswerte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 b="1" err="1"/>
              <a:t>crossauditive</a:t>
            </a:r>
            <a:r>
              <a:rPr lang="de-DE" b="1"/>
              <a:t> Leistungswerte</a:t>
            </a:r>
          </a:p>
          <a:p>
            <a:pPr marL="265112" lvl="1" indent="0">
              <a:buClr>
                <a:srgbClr val="ADB606"/>
              </a:buClr>
              <a:buNone/>
            </a:pPr>
            <a:r>
              <a:rPr lang="de-DE"/>
              <a:t>Radio hat eine </a:t>
            </a:r>
            <a:r>
              <a:rPr lang="de-DE" err="1"/>
              <a:t>Audience</a:t>
            </a:r>
            <a:r>
              <a:rPr lang="de-DE"/>
              <a:t>. Wie verknüpfen wird die Leistungswerte der Kanäle zum Vorteil der Vermarktung?</a:t>
            </a:r>
          </a:p>
          <a:p>
            <a:pPr marL="265112" lvl="1" indent="0">
              <a:buClr>
                <a:srgbClr val="ADB606"/>
              </a:buClr>
              <a:buNone/>
            </a:pPr>
            <a:endParaRPr lang="de-DE"/>
          </a:p>
          <a:p>
            <a:pPr marL="265112" lvl="1" indent="0">
              <a:buClr>
                <a:srgbClr val="ADB606"/>
              </a:buClr>
              <a:buNone/>
            </a:pPr>
            <a:endParaRPr lang="de-DE"/>
          </a:p>
          <a:p>
            <a:pPr>
              <a:buClr>
                <a:srgbClr val="ADB606"/>
              </a:buClr>
              <a:buFont typeface="Systemschrift Normal"/>
              <a:buChar char="▸"/>
            </a:pP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B75D46-A17A-9AF3-E2B2-5A4DD46C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Herausforderungen für die Zukunft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681DAA-A75E-460A-B4BA-98777A461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AF26E0-48A9-6C39-774F-C36992576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71ED49-4177-29DD-8D80-425AF4E84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898259" y="248478"/>
            <a:ext cx="4021106" cy="40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5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BA023F-003B-3455-9E86-200CBE29E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3519814" y="-924239"/>
            <a:ext cx="6007302" cy="6204533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431E8B-DE91-E1D3-ADA3-DEEED1C99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65" y="2289384"/>
            <a:ext cx="3357457" cy="1188244"/>
          </a:xfrm>
        </p:spPr>
        <p:txBody>
          <a:bodyPr/>
          <a:lstStyle/>
          <a:p>
            <a:r>
              <a:rPr lang="de-DE" sz="2800"/>
              <a:t>Wir freuen uns auf die Gespräche!</a:t>
            </a:r>
          </a:p>
        </p:txBody>
      </p:sp>
    </p:spTree>
    <p:extLst>
      <p:ext uri="{BB962C8B-B14F-4D97-AF65-F5344CB8AC3E}">
        <p14:creationId xmlns:p14="http://schemas.microsoft.com/office/powerpoint/2010/main" val="71739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4CDF2C-DA24-D54A-1B25-0DEFB7A402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Mediapulse | Blick über den Tellerrand | Seite </a:t>
            </a:r>
            <a:fld id="{F62D0AD1-E963-410F-81FD-C9D0C0864506}" type="slidenum">
              <a:rPr lang="de-DE" smtClean="0"/>
              <a:t>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E68761-CBD4-7555-C5E2-4C1C73F011DE}"/>
              </a:ext>
            </a:extLst>
          </p:cNvPr>
          <p:cNvSpPr txBox="1"/>
          <p:nvPr/>
        </p:nvSpPr>
        <p:spPr>
          <a:xfrm>
            <a:off x="4025349" y="3270774"/>
            <a:ext cx="268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„Mein Tracking sagt was anderes.“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3F4004-84E9-A225-3CAC-9D393EBE7F46}"/>
              </a:ext>
            </a:extLst>
          </p:cNvPr>
          <p:cNvSpPr txBox="1"/>
          <p:nvPr/>
        </p:nvSpPr>
        <p:spPr>
          <a:xfrm>
            <a:off x="2118669" y="1376181"/>
            <a:ext cx="231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„Das ist doch</a:t>
            </a:r>
          </a:p>
          <a:p>
            <a:r>
              <a:rPr lang="de-DE"/>
              <a:t>alles ne Black Box.“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13C737C-6C3C-6E68-880B-ADB62FA48C1D}"/>
              </a:ext>
            </a:extLst>
          </p:cNvPr>
          <p:cNvSpPr txBox="1"/>
          <p:nvPr/>
        </p:nvSpPr>
        <p:spPr>
          <a:xfrm>
            <a:off x="581510" y="2314692"/>
            <a:ext cx="335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„Wissen die eigentlich, </a:t>
            </a:r>
          </a:p>
          <a:p>
            <a:r>
              <a:rPr lang="de-DE"/>
              <a:t>was das für uns bedeutet?!“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1013249-9E6A-0A1F-9127-A7F10394C49E}"/>
              </a:ext>
            </a:extLst>
          </p:cNvPr>
          <p:cNvSpPr txBox="1"/>
          <p:nvPr/>
        </p:nvSpPr>
        <p:spPr>
          <a:xfrm>
            <a:off x="475448" y="714669"/>
            <a:ext cx="3175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„Das kann nicht stimmen.“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2A76C9-4AB9-8FDB-8B65-8828DD3FD54C}"/>
              </a:ext>
            </a:extLst>
          </p:cNvPr>
          <p:cNvSpPr txBox="1"/>
          <p:nvPr/>
        </p:nvSpPr>
        <p:spPr>
          <a:xfrm>
            <a:off x="6644309" y="3917118"/>
            <a:ext cx="197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„Unbrauchbar!“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6DB6605-0790-F0CC-1FA9-C896AFCEE46D}"/>
              </a:ext>
            </a:extLst>
          </p:cNvPr>
          <p:cNvSpPr txBox="1"/>
          <p:nvPr/>
        </p:nvSpPr>
        <p:spPr>
          <a:xfrm>
            <a:off x="896248" y="3597834"/>
            <a:ext cx="2870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„Könnt Ihr dazu mal ein Gutachten schreiben?“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5519725-290C-00CB-B31E-436F17E09071}"/>
              </a:ext>
            </a:extLst>
          </p:cNvPr>
          <p:cNvSpPr txBox="1"/>
          <p:nvPr/>
        </p:nvSpPr>
        <p:spPr>
          <a:xfrm>
            <a:off x="5461553" y="1876895"/>
            <a:ext cx="272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„Das muss endlich elektronisch gemessen werden. In der Schweiz geht es doch auch.“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E3E203-F877-C436-4968-C6FA9F67143E}"/>
              </a:ext>
            </a:extLst>
          </p:cNvPr>
          <p:cNvSpPr txBox="1"/>
          <p:nvPr/>
        </p:nvSpPr>
        <p:spPr>
          <a:xfrm>
            <a:off x="5035734" y="903230"/>
            <a:ext cx="272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„Das ist doch alles nicht vergleichbar.“</a:t>
            </a:r>
          </a:p>
        </p:txBody>
      </p:sp>
    </p:spTree>
    <p:extLst>
      <p:ext uri="{BB962C8B-B14F-4D97-AF65-F5344CB8AC3E}">
        <p14:creationId xmlns:p14="http://schemas.microsoft.com/office/powerpoint/2010/main" val="35269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Wellenvergleich rns | ma 2014 Radio (Prognose) | Sachsen Seite </a:t>
            </a:r>
            <a:fld id="{A2AA119D-1C95-4F2B-AD31-26C104E7882D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229208" y="4523108"/>
            <a:ext cx="5053440" cy="314182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tabLst>
                <a:tab pos="1257300" algn="l"/>
              </a:tabLst>
            </a:pPr>
            <a:r>
              <a:rPr lang="de-DE" sz="700" err="1">
                <a:solidFill>
                  <a:srgbClr val="000000"/>
                </a:solidFill>
              </a:rPr>
              <a:t>ma</a:t>
            </a:r>
            <a:r>
              <a:rPr lang="de-DE" sz="700">
                <a:solidFill>
                  <a:srgbClr val="000000"/>
                </a:solidFill>
              </a:rPr>
              <a:t>           - </a:t>
            </a:r>
            <a:r>
              <a:rPr lang="de-DE" sz="700" err="1">
                <a:solidFill>
                  <a:srgbClr val="000000"/>
                </a:solidFill>
              </a:rPr>
              <a:t>ma</a:t>
            </a:r>
            <a:r>
              <a:rPr lang="de-DE" sz="700">
                <a:solidFill>
                  <a:srgbClr val="000000"/>
                </a:solidFill>
              </a:rPr>
              <a:t> Hörer pro </a:t>
            </a:r>
            <a:r>
              <a:rPr lang="de-DE" sz="700" err="1">
                <a:solidFill>
                  <a:srgbClr val="000000"/>
                </a:solidFill>
              </a:rPr>
              <a:t>Ø</a:t>
            </a:r>
            <a:r>
              <a:rPr lang="de-DE" sz="700">
                <a:solidFill>
                  <a:srgbClr val="000000"/>
                </a:solidFill>
              </a:rPr>
              <a:t>-Stunde [6.00-18.00 Uhr I Mo-Fr] | 14- bis 59-jährige | Deutschsprachige | Sachsen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tabLst>
                <a:tab pos="1257300" algn="l"/>
              </a:tabLst>
            </a:pPr>
            <a:r>
              <a:rPr lang="de-DE" sz="700">
                <a:solidFill>
                  <a:srgbClr val="000000"/>
                </a:solidFill>
              </a:rPr>
              <a:t>Tracking - </a:t>
            </a:r>
            <a:r>
              <a:rPr lang="de-DE" sz="700" err="1">
                <a:solidFill>
                  <a:srgbClr val="000000"/>
                </a:solidFill>
              </a:rPr>
              <a:t>rns</a:t>
            </a:r>
            <a:r>
              <a:rPr lang="de-DE" sz="700">
                <a:solidFill>
                  <a:srgbClr val="000000"/>
                </a:solidFill>
              </a:rPr>
              <a:t> Hörer pro </a:t>
            </a:r>
            <a:r>
              <a:rPr lang="de-DE" sz="700" err="1">
                <a:solidFill>
                  <a:srgbClr val="000000"/>
                </a:solidFill>
              </a:rPr>
              <a:t>Ø</a:t>
            </a:r>
            <a:r>
              <a:rPr lang="de-DE" sz="700">
                <a:solidFill>
                  <a:srgbClr val="000000"/>
                </a:solidFill>
              </a:rPr>
              <a:t>-Stunde [6.00-18.00 Uhr | Mo-Fr] | 14- bis 59-jährige | Deutschsprachige | Sachsen</a:t>
            </a:r>
          </a:p>
        </p:txBody>
      </p:sp>
      <p:graphicFrame>
        <p:nvGraphicFramePr>
          <p:cNvPr id="9" name="Diagramm 8"/>
          <p:cNvGraphicFramePr>
            <a:graphicFrameLocks noGrp="1"/>
          </p:cNvGraphicFramePr>
          <p:nvPr/>
        </p:nvGraphicFramePr>
        <p:xfrm>
          <a:off x="272268" y="1131104"/>
          <a:ext cx="8242788" cy="33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CA11D00A-F4B4-D29A-5968-27A9CE87899E}"/>
              </a:ext>
            </a:extLst>
          </p:cNvPr>
          <p:cNvSpPr txBox="1"/>
          <p:nvPr/>
        </p:nvSpPr>
        <p:spPr>
          <a:xfrm>
            <a:off x="269366" y="121544"/>
            <a:ext cx="774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„Das ist doch alles nicht vergleichbar.“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D4A8739-E34F-19F3-9BB7-75226E829010}"/>
              </a:ext>
            </a:extLst>
          </p:cNvPr>
          <p:cNvSpPr txBox="1"/>
          <p:nvPr/>
        </p:nvSpPr>
        <p:spPr>
          <a:xfrm>
            <a:off x="408851" y="583209"/>
            <a:ext cx="774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err="1"/>
              <a:t>ma</a:t>
            </a:r>
            <a:r>
              <a:rPr lang="de-DE" sz="2400"/>
              <a:t> 2007 bis 2014 vs. Reichweitentracking MAS</a:t>
            </a:r>
          </a:p>
        </p:txBody>
      </p:sp>
    </p:spTree>
    <p:extLst>
      <p:ext uri="{BB962C8B-B14F-4D97-AF65-F5344CB8AC3E}">
        <p14:creationId xmlns:p14="http://schemas.microsoft.com/office/powerpoint/2010/main" val="796228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>
        <p:bldAsOne/>
      </p:bldGraphic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/>
          <p:cNvSpPr>
            <a:spLocks noGrp="1"/>
          </p:cNvSpPr>
          <p:nvPr>
            <p:ph sz="quarter" idx="16"/>
          </p:nvPr>
        </p:nvSpPr>
        <p:spPr>
          <a:xfrm>
            <a:off x="274207" y="930275"/>
            <a:ext cx="8592591" cy="3729038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de-DE" sz="2400"/>
              <a:t>MAS Partners ist ein </a:t>
            </a:r>
            <a:r>
              <a:rPr lang="de-DE" sz="2400" b="1">
                <a:solidFill>
                  <a:srgbClr val="D6DB05"/>
                </a:solidFill>
              </a:rPr>
              <a:t>Spezialist für strategische Marktforschung</a:t>
            </a:r>
            <a:r>
              <a:rPr lang="de-DE" sz="2400">
                <a:solidFill>
                  <a:srgbClr val="D6DB05"/>
                </a:solidFill>
              </a:rPr>
              <a:t> </a:t>
            </a:r>
            <a:r>
              <a:rPr lang="de-DE" sz="2400"/>
              <a:t>für Medienunternehmen und insbesondere </a:t>
            </a:r>
            <a:r>
              <a:rPr lang="de-DE" sz="2400" b="1">
                <a:solidFill>
                  <a:srgbClr val="D6DB05"/>
                </a:solidFill>
              </a:rPr>
              <a:t>Radio</a:t>
            </a:r>
            <a:r>
              <a:rPr lang="de-DE" sz="2400" b="1"/>
              <a:t>.</a:t>
            </a:r>
          </a:p>
          <a:p>
            <a:pPr algn="just"/>
            <a:endParaRPr lang="de-DE" sz="2400"/>
          </a:p>
          <a:p>
            <a:pPr marL="0" indent="0" algn="just">
              <a:buNone/>
            </a:pPr>
            <a:endParaRPr lang="de-DE" sz="240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About MAS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0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374E7-B71C-E740-87BE-7C5E7D81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About MAS </a:t>
            </a:r>
            <a:br>
              <a:rPr lang="de-DE" sz="2400"/>
            </a:br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6A0D54C-B32D-964F-91FF-9DB55F1B75A5}"/>
              </a:ext>
            </a:extLst>
          </p:cNvPr>
          <p:cNvSpPr txBox="1"/>
          <p:nvPr/>
        </p:nvSpPr>
        <p:spPr>
          <a:xfrm>
            <a:off x="877788" y="2848530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Marktforschung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0FEF9A6-030E-A140-BAAC-A253FF05D2B2}"/>
              </a:ext>
            </a:extLst>
          </p:cNvPr>
          <p:cNvSpPr txBox="1"/>
          <p:nvPr/>
        </p:nvSpPr>
        <p:spPr>
          <a:xfrm>
            <a:off x="3715238" y="2848530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Sekundärdaten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3513A06-1152-6A41-8517-4E1A5CB96204}"/>
              </a:ext>
            </a:extLst>
          </p:cNvPr>
          <p:cNvSpPr txBox="1"/>
          <p:nvPr/>
        </p:nvSpPr>
        <p:spPr>
          <a:xfrm>
            <a:off x="6819590" y="284853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/>
              <a:t>Big Data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F19A46-607B-6345-9A02-0436E3013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6396" y="1653692"/>
            <a:ext cx="1083564" cy="108356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E8440EF-ED5B-B240-89C2-647E9E86B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4966" y="1657350"/>
            <a:ext cx="1079906" cy="10799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19D9D0-1F00-BF4D-9905-F50C9C1092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81668" y="1653692"/>
            <a:ext cx="1083564" cy="10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9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374E7-B71C-E740-87BE-7C5E7D81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strategische </a:t>
            </a:r>
            <a:r>
              <a:rPr lang="de-DE" sz="2400"/>
              <a:t>Marktforschung und Data </a:t>
            </a:r>
            <a:r>
              <a:rPr lang="de-DE" sz="2400" err="1"/>
              <a:t>Enabling</a:t>
            </a:r>
            <a:endParaRPr lang="de-DE"/>
          </a:p>
        </p:txBody>
      </p:sp>
      <p:sp>
        <p:nvSpPr>
          <p:cNvPr id="24" name="Textplatzhalter 1">
            <a:extLst>
              <a:ext uri="{FF2B5EF4-FFF2-40B4-BE49-F238E27FC236}">
                <a16:creationId xmlns:a16="http://schemas.microsoft.com/office/drawing/2014/main" id="{39145683-11A7-8744-927D-4317A0730F2B}"/>
              </a:ext>
            </a:extLst>
          </p:cNvPr>
          <p:cNvSpPr txBox="1">
            <a:spLocks/>
          </p:cNvSpPr>
          <p:nvPr/>
        </p:nvSpPr>
        <p:spPr>
          <a:xfrm>
            <a:off x="274207" y="930275"/>
            <a:ext cx="8592591" cy="37290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50" b="0" kern="1200" cap="none" baseline="0">
                <a:solidFill>
                  <a:schemeClr val="tx1"/>
                </a:solidFill>
                <a:latin typeface="+mj-lt"/>
                <a:ea typeface="+mn-ea"/>
                <a:cs typeface="MarkOT-ExtraLight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>
                <a:cs typeface="+mn-cs"/>
              </a:rPr>
              <a:t>Wir sind überzeugt, dass der </a:t>
            </a:r>
            <a:r>
              <a:rPr lang="de-DE" sz="2400">
                <a:solidFill>
                  <a:srgbClr val="ADB606"/>
                </a:solidFill>
                <a:cs typeface="+mn-cs"/>
              </a:rPr>
              <a:t>Zugang zu Ergebnissen </a:t>
            </a:r>
          </a:p>
          <a:p>
            <a:pPr algn="ctr"/>
            <a:r>
              <a:rPr lang="de-DE" sz="2400">
                <a:cs typeface="+mn-cs"/>
              </a:rPr>
              <a:t>für den Erfolg einer Strategie entscheidend ist.</a:t>
            </a:r>
          </a:p>
          <a:p>
            <a:pPr algn="ctr"/>
            <a:endParaRPr lang="de-DE" sz="2400">
              <a:latin typeface="MarkOT-ExtraLight" panose="020B040402010101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0243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DCDDC3E-9498-D763-C6B8-01CD3BD0A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LEISTUNGSWERTE für die Werbewirtschaft 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verlässlich 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glaubwürdig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/>
              <a:t>nachvollziehbar</a:t>
            </a:r>
          </a:p>
          <a:p>
            <a:pPr marL="0" indent="0">
              <a:buNone/>
            </a:pPr>
            <a:endParaRPr lang="de-DE">
              <a:sym typeface="Wingdings" pitchFamily="2" charset="2"/>
            </a:endParaRPr>
          </a:p>
          <a:p>
            <a:pPr marL="0" indent="0">
              <a:buNone/>
            </a:pPr>
            <a:r>
              <a:rPr lang="de-DE">
                <a:sym typeface="Wingdings" pitchFamily="2" charset="2"/>
              </a:rPr>
              <a:t>Werbungtreibende erhalten einen Nachweis, </a:t>
            </a:r>
          </a:p>
          <a:p>
            <a:pPr marL="0" indent="0">
              <a:buNone/>
            </a:pPr>
            <a:r>
              <a:rPr lang="de-DE">
                <a:sym typeface="Wingdings" pitchFamily="2" charset="2"/>
              </a:rPr>
              <a:t>wie viele Hörer eine Kampagne tatsächlich erreicht. </a:t>
            </a:r>
          </a:p>
          <a:p>
            <a:pPr marL="0" indent="0">
              <a:buNone/>
            </a:pPr>
            <a:endParaRPr lang="de-DE">
              <a:sym typeface="Wingdings" pitchFamily="2" charset="2"/>
            </a:endParaRPr>
          </a:p>
          <a:p>
            <a:pPr marL="0" indent="0">
              <a:buNone/>
            </a:pPr>
            <a:endParaRPr lang="de-DE">
              <a:sym typeface="Wingdings" pitchFamily="2" charset="2"/>
            </a:endParaRPr>
          </a:p>
          <a:p>
            <a:pPr marL="0" indent="0">
              <a:buNone/>
            </a:pPr>
            <a:r>
              <a:rPr lang="de-DE">
                <a:sym typeface="Wingdings" pitchFamily="2" charset="2"/>
              </a:rPr>
              <a:t>Vermarktung des Werbeinventars: 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 b="1">
                <a:solidFill>
                  <a:srgbClr val="ADB606"/>
                </a:solidFill>
                <a:sym typeface="Wingdings" pitchFamily="2" charset="2"/>
              </a:rPr>
              <a:t>VERTRAUEN</a:t>
            </a:r>
            <a:r>
              <a:rPr lang="de-DE">
                <a:sym typeface="Wingdings" pitchFamily="2" charset="2"/>
              </a:rPr>
              <a:t> der Werbewirtschaft, Agenturen in die Leistungswerte</a:t>
            </a:r>
          </a:p>
          <a:p>
            <a:pPr marL="0" indent="0">
              <a:buClr>
                <a:srgbClr val="ADB606"/>
              </a:buClr>
              <a:buNone/>
              <a:tabLst>
                <a:tab pos="263525" algn="l"/>
              </a:tabLst>
            </a:pPr>
            <a:r>
              <a:rPr lang="de-DE">
                <a:sym typeface="Wingdings" pitchFamily="2" charset="2"/>
              </a:rPr>
              <a:t> 	</a:t>
            </a:r>
            <a:r>
              <a:rPr lang="de-DE" b="1">
                <a:solidFill>
                  <a:srgbClr val="ADB606"/>
                </a:solidFill>
                <a:sym typeface="Wingdings" pitchFamily="2" charset="2"/>
              </a:rPr>
              <a:t>GESCHÄFTSMODELL</a:t>
            </a:r>
            <a:r>
              <a:rPr lang="de-DE">
                <a:solidFill>
                  <a:srgbClr val="ADB606"/>
                </a:solidFill>
                <a:sym typeface="Wingdings" pitchFamily="2" charset="2"/>
              </a:rPr>
              <a:t> </a:t>
            </a:r>
            <a:r>
              <a:rPr lang="de-DE">
                <a:sym typeface="Wingdings" pitchFamily="2" charset="2"/>
              </a:rPr>
              <a:t>insbesondere der privaten Radiounternehmen </a:t>
            </a: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90BB0D-85D8-4647-F387-A096192A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Übergeordnete Ziel der Währungsforschung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44BF2A-D121-7B14-3706-164FEB82A9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B28D26-50D4-51C3-B89A-95CCA18D8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8" name="Grafik 7" descr="Ein Bild, das Elektronik, Text, Kreis, Design enthält.&#10;&#10;Automatisch generierte Beschreibung">
            <a:extLst>
              <a:ext uri="{FF2B5EF4-FFF2-40B4-BE49-F238E27FC236}">
                <a16:creationId xmlns:a16="http://schemas.microsoft.com/office/drawing/2014/main" id="{27014C2D-7EB3-54CC-19EB-4F3DB0723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r="7501"/>
          <a:stretch/>
        </p:blipFill>
        <p:spPr>
          <a:xfrm>
            <a:off x="5445209" y="633632"/>
            <a:ext cx="3542271" cy="40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54C140C-FBEF-3382-ECAC-6448F742A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>
                <a:solidFill>
                  <a:srgbClr val="ADB606"/>
                </a:solidFill>
              </a:rPr>
              <a:t>STABILITÄT </a:t>
            </a:r>
            <a:r>
              <a:rPr lang="de-DE" sz="1600"/>
              <a:t>der Forschung</a:t>
            </a:r>
          </a:p>
          <a:p>
            <a:pPr lvl="1">
              <a:buClr>
                <a:srgbClr val="ADB606"/>
              </a:buClr>
              <a:buFont typeface="Systemschrift Normal"/>
              <a:buChar char="▸"/>
            </a:pPr>
            <a:r>
              <a:rPr lang="de-DE">
                <a:solidFill>
                  <a:srgbClr val="ADB606"/>
                </a:solidFill>
              </a:rPr>
              <a:t>Umsetzung</a:t>
            </a:r>
          </a:p>
          <a:p>
            <a:pPr lvl="1">
              <a:buClr>
                <a:srgbClr val="ADB606"/>
              </a:buClr>
              <a:buFont typeface="Systemschrift Normal"/>
              <a:buChar char="▸"/>
            </a:pPr>
            <a:r>
              <a:rPr lang="de-DE">
                <a:solidFill>
                  <a:srgbClr val="ADB606"/>
                </a:solidFill>
              </a:rPr>
              <a:t>definierte Konventionen</a:t>
            </a:r>
          </a:p>
          <a:p>
            <a:endParaRPr lang="de-DE"/>
          </a:p>
          <a:p>
            <a:pPr marL="0" indent="0">
              <a:buNone/>
            </a:pPr>
            <a:r>
              <a:rPr lang="de-DE" sz="1600">
                <a:sym typeface="Wingdings" pitchFamily="2" charset="2"/>
              </a:rPr>
              <a:t>#</a:t>
            </a:r>
          </a:p>
          <a:p>
            <a:pPr lvl="1">
              <a:buFont typeface="Wingdings" pitchFamily="2" charset="2"/>
              <a:buChar char="à"/>
            </a:pPr>
            <a:r>
              <a:rPr lang="de-DE">
                <a:sym typeface="Wingdings" pitchFamily="2" charset="2"/>
              </a:rPr>
              <a:t>flexibel</a:t>
            </a:r>
          </a:p>
          <a:p>
            <a:pPr lvl="1">
              <a:buFont typeface="Wingdings" pitchFamily="2" charset="2"/>
              <a:buChar char="à"/>
            </a:pPr>
            <a:r>
              <a:rPr lang="de-DE">
                <a:sym typeface="Wingdings" pitchFamily="2" charset="2"/>
              </a:rPr>
              <a:t>spontan</a:t>
            </a:r>
          </a:p>
          <a:p>
            <a:pPr lvl="1">
              <a:buFont typeface="Wingdings" pitchFamily="2" charset="2"/>
              <a:buChar char="à"/>
            </a:pPr>
            <a:r>
              <a:rPr lang="de-DE">
                <a:sym typeface="Wingdings" pitchFamily="2" charset="2"/>
              </a:rPr>
              <a:t>kurzfristig veränderbar</a:t>
            </a:r>
          </a:p>
          <a:p>
            <a:pPr lvl="1">
              <a:buFont typeface="Wingdings" pitchFamily="2" charset="2"/>
              <a:buChar char="à"/>
            </a:pPr>
            <a:endParaRPr lang="de-DE">
              <a:sym typeface="Wingdings" pitchFamily="2" charset="2"/>
            </a:endParaRP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>
                <a:sym typeface="Wingdings" pitchFamily="2" charset="2"/>
              </a:rPr>
              <a:t>Anpassung immer unter größter</a:t>
            </a:r>
            <a:r>
              <a:rPr lang="de-DE" b="1">
                <a:solidFill>
                  <a:srgbClr val="ADB606"/>
                </a:solidFill>
                <a:sym typeface="Wingdings" pitchFamily="2" charset="2"/>
              </a:rPr>
              <a:t> SORGFALT</a:t>
            </a:r>
            <a:r>
              <a:rPr lang="de-DE">
                <a:sym typeface="Wingdings" pitchFamily="2" charset="2"/>
              </a:rPr>
              <a:t> 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 b="1">
                <a:solidFill>
                  <a:srgbClr val="ADB606"/>
                </a:solidFill>
                <a:sym typeface="Wingdings" pitchFamily="2" charset="2"/>
              </a:rPr>
              <a:t>Prüfung der Auswirkungen </a:t>
            </a:r>
            <a:r>
              <a:rPr lang="de-DE">
                <a:sym typeface="Wingdings" pitchFamily="2" charset="2"/>
              </a:rPr>
              <a:t>auf die Leistungsdaten</a:t>
            </a:r>
          </a:p>
          <a:p>
            <a:pPr>
              <a:buClr>
                <a:srgbClr val="ADB606"/>
              </a:buClr>
              <a:buFont typeface="Systemschrift Normal"/>
              <a:buChar char="▸"/>
            </a:pPr>
            <a:r>
              <a:rPr lang="de-DE">
                <a:sym typeface="Wingdings" pitchFamily="2" charset="2"/>
              </a:rPr>
              <a:t>Abschätzen des Effekts von Veränderungen auf das Vertrauen </a:t>
            </a:r>
            <a:br>
              <a:rPr lang="de-DE">
                <a:sym typeface="Wingdings" pitchFamily="2" charset="2"/>
              </a:rPr>
            </a:br>
            <a:r>
              <a:rPr lang="de-DE">
                <a:sym typeface="Wingdings" pitchFamily="2" charset="2"/>
              </a:rPr>
              <a:t>und die Akzeptanz der Werbewirtschaft in das Messmodell </a:t>
            </a:r>
            <a:br>
              <a:rPr lang="de-DE">
                <a:sym typeface="Wingdings" pitchFamily="2" charset="2"/>
              </a:rPr>
            </a:br>
            <a:r>
              <a:rPr lang="de-DE">
                <a:sym typeface="Wingdings" pitchFamily="2" charset="2"/>
              </a:rPr>
              <a:t>(Anteil vom Werbeumsatz, Sicherung der Umsatzpotenziale)</a:t>
            </a: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024AA8-93FE-2957-5AD1-67952B07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Voraussetzung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F45C9F-9F7A-E689-E4F9-3037682225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0A92D2-9FD9-9522-5522-8D3330C72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705969-FB4F-8DDF-88A1-1CF980E54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3234" y="795694"/>
            <a:ext cx="3368853" cy="38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701216B-29B6-FB97-4613-C5A4D571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Unterschiedliche Ansätze in Europa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620D44-F0EA-BFD1-AE21-3F67FBDDF9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677710-2C46-59AD-19CD-BBD5B7EAC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Mediapulse | Blick über den Tellerrand | Seite </a:t>
            </a:r>
            <a:fld id="{4B56D4DA-4FAD-4C2E-81BE-EBE0958CBEB2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Grafik 6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5EC83EA8-A3F6-2DBD-686B-68E8777DE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"/>
          <a:stretch/>
        </p:blipFill>
        <p:spPr>
          <a:xfrm>
            <a:off x="1037241" y="838765"/>
            <a:ext cx="4165050" cy="3815975"/>
          </a:xfrm>
          <a:prstGeom prst="rect">
            <a:avLst/>
          </a:prstGeom>
        </p:spPr>
      </p:pic>
      <p:pic>
        <p:nvPicPr>
          <p:cNvPr id="9" name="Grafik 8" descr="Ein Bild, das Text, Schrift, Screenshot, Design enthält.&#10;&#10;Automatisch generierte Beschreibung">
            <a:extLst>
              <a:ext uri="{FF2B5EF4-FFF2-40B4-BE49-F238E27FC236}">
                <a16:creationId xmlns:a16="http://schemas.microsoft.com/office/drawing/2014/main" id="{A0AFEB32-73FE-AF7B-CFD4-52D8363AE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6" y="838765"/>
            <a:ext cx="622300" cy="4318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31F72B-0E78-B5E4-8BB8-4FF985DC0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866" y="471488"/>
            <a:ext cx="3709574" cy="3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42024"/>
      </p:ext>
    </p:extLst>
  </p:cSld>
  <p:clrMapOvr>
    <a:masterClrMapping/>
  </p:clrMapOvr>
</p:sld>
</file>

<file path=ppt/theme/theme1.xml><?xml version="1.0" encoding="utf-8"?>
<a:theme xmlns:a="http://schemas.openxmlformats.org/drawingml/2006/main" name="MAS-Folienmaster 150516">
  <a:themeElements>
    <a:clrScheme name="MAS Partners">
      <a:dk1>
        <a:srgbClr val="000000"/>
      </a:dk1>
      <a:lt1>
        <a:sysClr val="window" lastClr="FFFFFF"/>
      </a:lt1>
      <a:dk2>
        <a:srgbClr val="969696"/>
      </a:dk2>
      <a:lt2>
        <a:srgbClr val="00A5C8"/>
      </a:lt2>
      <a:accent1>
        <a:srgbClr val="0089A9"/>
      </a:accent1>
      <a:accent2>
        <a:srgbClr val="BBC000"/>
      </a:accent2>
      <a:accent3>
        <a:srgbClr val="00395E"/>
      </a:accent3>
      <a:accent4>
        <a:srgbClr val="D78200"/>
      </a:accent4>
      <a:accent5>
        <a:srgbClr val="9CCFDD"/>
      </a:accent5>
      <a:accent6>
        <a:srgbClr val="6D7300"/>
      </a:accent6>
      <a:hlink>
        <a:srgbClr val="000000"/>
      </a:hlink>
      <a:folHlink>
        <a:srgbClr val="00A5C8"/>
      </a:folHlink>
    </a:clrScheme>
    <a:fontScheme name="MAS Partners">
      <a:majorFont>
        <a:latin typeface="MarkOT"/>
        <a:ea typeface=""/>
        <a:cs typeface=""/>
      </a:majorFont>
      <a:minorFont>
        <a:latin typeface="MarkO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 Folienmaster 150707" id="{4EF49EC4-FD19-4EF3-8EFC-9D7BB5E74AD6}" vid="{712795E8-C9EB-4364-9C0E-F85E9CE747C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GM neu">
    <a:dk1>
      <a:sysClr val="windowText" lastClr="000000"/>
    </a:dk1>
    <a:lt1>
      <a:srgbClr val="FFFFFF"/>
    </a:lt1>
    <a:dk2>
      <a:srgbClr val="00A5C8"/>
    </a:dk2>
    <a:lt2>
      <a:srgbClr val="6E6E6E"/>
    </a:lt2>
    <a:accent1>
      <a:srgbClr val="0089A9"/>
    </a:accent1>
    <a:accent2>
      <a:srgbClr val="D6D000"/>
    </a:accent2>
    <a:accent3>
      <a:srgbClr val="00395E"/>
    </a:accent3>
    <a:accent4>
      <a:srgbClr val="D78200"/>
    </a:accent4>
    <a:accent5>
      <a:srgbClr val="9CCFDD"/>
    </a:accent5>
    <a:accent6>
      <a:srgbClr val="777700"/>
    </a:accent6>
    <a:hlink>
      <a:srgbClr val="68E5FE"/>
    </a:hlink>
    <a:folHlink>
      <a:srgbClr val="00FF0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GM MARKET INSIGHTS.">
    <a:dk1>
      <a:srgbClr val="000000"/>
    </a:dk1>
    <a:lt1>
      <a:sysClr val="window" lastClr="FFFFFF"/>
    </a:lt1>
    <a:dk2>
      <a:srgbClr val="969696"/>
    </a:dk2>
    <a:lt2>
      <a:srgbClr val="00A5C8"/>
    </a:lt2>
    <a:accent1>
      <a:srgbClr val="0089A9"/>
    </a:accent1>
    <a:accent2>
      <a:srgbClr val="C2C800"/>
    </a:accent2>
    <a:accent3>
      <a:srgbClr val="00395E"/>
    </a:accent3>
    <a:accent4>
      <a:srgbClr val="D78200"/>
    </a:accent4>
    <a:accent5>
      <a:srgbClr val="9CCFDD"/>
    </a:accent5>
    <a:accent6>
      <a:srgbClr val="6D7300"/>
    </a:accent6>
    <a:hlink>
      <a:srgbClr val="000000"/>
    </a:hlink>
    <a:folHlink>
      <a:srgbClr val="00A5C8"/>
    </a:folHlink>
  </a:clrScheme>
  <a:fontScheme name="FG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d780e9-592e-482a-ab28-90b8c6aae981">
      <Terms xmlns="http://schemas.microsoft.com/office/infopath/2007/PartnerControls"/>
    </lcf76f155ced4ddcb4097134ff3c332f>
    <TaxCatchAll xmlns="b7a98e93-ec32-4afb-81f8-871fdf630db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44C505E4128248A9D25560C33C1F83" ma:contentTypeVersion="19" ma:contentTypeDescription="Ein neues Dokument erstellen." ma:contentTypeScope="" ma:versionID="a23e8444aa84a04cf7760763acb78d44">
  <xsd:schema xmlns:xsd="http://www.w3.org/2001/XMLSchema" xmlns:xs="http://www.w3.org/2001/XMLSchema" xmlns:p="http://schemas.microsoft.com/office/2006/metadata/properties" xmlns:ns2="d4d780e9-592e-482a-ab28-90b8c6aae981" xmlns:ns3="b7a98e93-ec32-4afb-81f8-871fdf630db6" targetNamespace="http://schemas.microsoft.com/office/2006/metadata/properties" ma:root="true" ma:fieldsID="9b805e6c1d5e3d67de2389644cfcef49" ns2:_="" ns3:_="">
    <xsd:import namespace="d4d780e9-592e-482a-ab28-90b8c6aae981"/>
    <xsd:import namespace="b7a98e93-ec32-4afb-81f8-871fdf630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AutoTag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780e9-592e-482a-ab28-90b8c6aae9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b5cd4770-0e71-4ce5-af4d-1e24302114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98e93-ec32-4afb-81f8-871fdf630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79c570f-f5ca-4d4f-873a-a161f5dcf4d6}" ma:internalName="TaxCatchAll" ma:showField="CatchAllData" ma:web="b7a98e93-ec32-4afb-81f8-871fdf630d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CA1099-EA04-4E9B-A0A7-155AE024DD6A}">
  <ds:schemaRefs>
    <ds:schemaRef ds:uri="http://www.w3.org/XML/1998/namespace"/>
    <ds:schemaRef ds:uri="http://schemas.openxmlformats.org/package/2006/metadata/core-properties"/>
    <ds:schemaRef ds:uri="http://purl.org/dc/terms/"/>
    <ds:schemaRef ds:uri="90f2c83f-b77c-4a99-9334-1b3365031b7a"/>
    <ds:schemaRef ds:uri="http://purl.org/dc/dcmitype/"/>
    <ds:schemaRef ds:uri="http://schemas.microsoft.com/office/2006/documentManagement/types"/>
    <ds:schemaRef ds:uri="2c334d2d-c097-496f-87d3-aa09de91b558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2D3DFD9-D6B0-4D45-8349-C840990E7CF9}"/>
</file>

<file path=customXml/itemProps3.xml><?xml version="1.0" encoding="utf-8"?>
<ds:datastoreItem xmlns:ds="http://schemas.openxmlformats.org/officeDocument/2006/customXml" ds:itemID="{1835A52B-510C-46DB-9FC4-E27CA8C71B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15%20MAS-Folienmaster%20150707</Template>
  <TotalTime>0</TotalTime>
  <Words>787</Words>
  <Application>Microsoft Macintosh PowerPoint</Application>
  <PresentationFormat>Bildschirmpräsentation (16:9)</PresentationFormat>
  <Paragraphs>140</Paragraphs>
  <Slides>17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Proxima Nova Rg</vt:lpstr>
      <vt:lpstr>Calibri</vt:lpstr>
      <vt:lpstr>Wingdings</vt:lpstr>
      <vt:lpstr>MarkOT</vt:lpstr>
      <vt:lpstr>Systemschrift Normal</vt:lpstr>
      <vt:lpstr>MarkOT-ExtraLight</vt:lpstr>
      <vt:lpstr>Arial</vt:lpstr>
      <vt:lpstr>MAS-Folienmaster 150516</vt:lpstr>
      <vt:lpstr>PowerPoint-Präsentation</vt:lpstr>
      <vt:lpstr>PowerPoint-Präsentation</vt:lpstr>
      <vt:lpstr>PowerPoint-Präsentation</vt:lpstr>
      <vt:lpstr>About MAS</vt:lpstr>
      <vt:lpstr>About MAS  </vt:lpstr>
      <vt:lpstr>strategische Marktforschung und Data Enabling</vt:lpstr>
      <vt:lpstr>Übergeordnete Ziel der Währungsforschung</vt:lpstr>
      <vt:lpstr>Voraussetzung</vt:lpstr>
      <vt:lpstr>Unterschiedliche Ansätze in Europa</vt:lpstr>
      <vt:lpstr>Unabhängig vom Messmodell</vt:lpstr>
      <vt:lpstr>Unabhängig vom Messmodell</vt:lpstr>
      <vt:lpstr>Leistungswerte nutzen</vt:lpstr>
      <vt:lpstr>Erkenntnisse über den Leistungswert hinaus</vt:lpstr>
      <vt:lpstr>ma-Kennzahlenzusammenhänge</vt:lpstr>
      <vt:lpstr>Notwendige Anpassungen</vt:lpstr>
      <vt:lpstr>Herausforderungen für die Zukunft</vt:lpstr>
      <vt:lpstr>PowerPoint-Präsentation</vt:lpstr>
    </vt:vector>
  </TitlesOfParts>
  <Manager/>
  <Company>MAS Gesellschaft für Marktanalyse und Strategie 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Annelie Beer</dc:creator>
  <cp:keywords/>
  <dc:description/>
  <cp:lastModifiedBy>Markus Adomeit</cp:lastModifiedBy>
  <cp:revision>1</cp:revision>
  <cp:lastPrinted>2015-08-24T11:28:20Z</cp:lastPrinted>
  <dcterms:created xsi:type="dcterms:W3CDTF">2015-07-17T15:17:53Z</dcterms:created>
  <dcterms:modified xsi:type="dcterms:W3CDTF">2024-03-13T11:17:49Z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0x010100D344C505E4128248A9D25560C33C1F83</vt:lpwstr>
  </property>
  <property fmtid="{D5CDD505-2E9C-101B-9397-08002B2CF9AE}" pid="3" name="MediaServiceImageTags">
    <vt:lpwstr/>
  </property>
</Properties>
</file>